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1" r:id="rId2"/>
    <p:sldId id="321" r:id="rId3"/>
    <p:sldId id="327" r:id="rId4"/>
    <p:sldId id="302" r:id="rId5"/>
    <p:sldId id="325" r:id="rId6"/>
    <p:sldId id="308" r:id="rId7"/>
    <p:sldId id="328" r:id="rId8"/>
    <p:sldId id="326" r:id="rId9"/>
    <p:sldId id="332" r:id="rId10"/>
    <p:sldId id="319" r:id="rId11"/>
    <p:sldId id="318" r:id="rId12"/>
    <p:sldId id="322" r:id="rId1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00"/>
    <a:srgbClr val="00FF00"/>
    <a:srgbClr val="66FFFF"/>
    <a:srgbClr val="3333CC"/>
    <a:srgbClr val="666699"/>
    <a:srgbClr val="33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94667" autoAdjust="0"/>
  </p:normalViewPr>
  <p:slideViewPr>
    <p:cSldViewPr>
      <p:cViewPr>
        <p:scale>
          <a:sx n="77" d="100"/>
          <a:sy n="77" d="100"/>
        </p:scale>
        <p:origin x="-12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32306D44-FF95-4928-B2B4-C9758C5169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227E8BBA-A5A5-4BAC-958D-FFD25C5574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35B3A04A-A088-447E-857E-5D87C0E2C3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xmlns="" id="{887C8416-C6FC-490C-9F1D-7EA2107C3B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Click to edit Master text styles</a:t>
            </a:r>
          </a:p>
          <a:p>
            <a:pPr lvl="1"/>
            <a:r>
              <a:rPr lang="el-GR" noProof="0"/>
              <a:t>Second level</a:t>
            </a:r>
          </a:p>
          <a:p>
            <a:pPr lvl="2"/>
            <a:r>
              <a:rPr lang="el-GR" noProof="0"/>
              <a:t>Third level</a:t>
            </a:r>
          </a:p>
          <a:p>
            <a:pPr lvl="3"/>
            <a:r>
              <a:rPr lang="el-GR" noProof="0"/>
              <a:t>Fourth level</a:t>
            </a:r>
          </a:p>
          <a:p>
            <a:pPr lvl="4"/>
            <a:r>
              <a:rPr lang="el-GR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xmlns="" id="{13FF181E-8D15-489A-B4C0-0B2A2C8ACF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xmlns="" id="{37018F4B-D09A-4A85-A842-B003AEBCBE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F5C9AD-579D-4CFE-A046-9350042B74D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61364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xmlns="" id="{1FCEE9E5-20EA-43B6-973E-B29E3D70F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xmlns="" id="{DCFB258E-9CFD-41F1-9169-3634A0D88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xmlns="" id="{6BCA3BA0-9A80-4C56-AF04-1DD16D505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7B4F44-8ADE-4A84-B9B0-A7A7805040F5}" type="slidenum">
              <a:rPr lang="el-GR" altLang="en-US"/>
              <a:pPr eaLnBrk="1" hangingPunct="1"/>
              <a:t>1</a:t>
            </a:fld>
            <a:endParaRPr lang="el-G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5D71E05-966D-4571-995E-111006EBF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61B41A7-A62B-400C-98A0-7E1B35A97A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42A29F4-7559-4A38-83B0-EF6307817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621DD-9262-4372-A6A5-B4CDF6D87A2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789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1B580B2-7B85-4A4A-A570-35BCBFB02A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144FE16-7428-4510-B5A2-3C9023D1E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7F483E2-8750-4711-A336-F23A48968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8FB8E-05C0-4820-9B9E-1A0F0B387F8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8894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03D0271-BF1E-4757-99D8-3DEFD7D518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30E30B0-C991-4AA8-8EDA-057753457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7BA0CF-86FE-41BD-B051-C0AF2A090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6D5D5-FD97-4EFC-8CA7-1D9E838229F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6096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5C9FD5-F6A2-4F9B-8B48-B2517C3F9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7769C8F-B51D-40A7-82C9-244DD1EE4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E084697-13B2-450A-841B-CA1BB61F0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9DE68-6B11-40E0-955D-FA09E361290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7777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DC9245E-70C5-463A-A723-1C40283C4B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8BD1FB9-0F52-4EDE-9B28-07F04B1D5B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E6F1319-C075-4E11-8277-0C9FC1D9C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8A319-C9E2-4965-A901-7771A7E28DD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3397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70FFFAC-CF8C-4494-8BFA-6354B6C7AA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8E39F4B-670F-46A7-BF32-D327B4414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4EE5B8B-8059-40E7-A5A2-6EA86FF432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45B38-FE37-4B8F-87D0-53E26CF5CA7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3888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3CA9E69-B919-4129-ADCB-9D2350D80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92ED788-A0A3-46E4-8C7D-F41F17ED0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6365426-33AB-40FF-ABCC-D66270AA1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7BE09-7CC4-4E68-B311-C142F499CFE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3146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3737290-43BF-4B00-9D06-EC3397E52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1F4BF0D-5FBF-41D5-9FB7-9DB48AE32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FBD9045-1C56-41D5-A069-2BA1A38C6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36765-A711-45BB-9022-F503A279AC3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4771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A5FDD0E-0DBC-4A6B-86DE-309055B39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C84B154-963D-4A6C-AA70-0A5DAF79D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6A8176B-C4A6-48C1-B9D5-CD0C37EA0C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A6F14-2F05-4206-BE5D-2F8F89272E2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766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6B0793-253B-4881-B5D9-FA2957952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69E2E9-C5EC-4965-8F94-76B3964691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0D792D1-E83F-4026-AF18-83DEABE66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50907-D8CF-4CAC-92EB-7E927B7981F8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2434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FC6558-9C52-4BA1-9348-0DD7AE39C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062626-030B-4217-9754-D72919C3E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D6E85F-B373-4AC1-85D0-6EE48E5311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00177-2C19-4284-B874-338FFE0CBB1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8041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132FED1-D021-4BF3-A254-C6A62D859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C732AC7E-B97A-43BD-A745-F64D1BB6C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Click to edit Master text styles</a:t>
            </a:r>
          </a:p>
          <a:p>
            <a:pPr lvl="1"/>
            <a:r>
              <a:rPr lang="el-GR" altLang="en-US"/>
              <a:t>Second level</a:t>
            </a:r>
          </a:p>
          <a:p>
            <a:pPr lvl="2"/>
            <a:r>
              <a:rPr lang="el-GR" altLang="en-US"/>
              <a:t>Third level</a:t>
            </a:r>
          </a:p>
          <a:p>
            <a:pPr lvl="3"/>
            <a:r>
              <a:rPr lang="el-GR" altLang="en-US"/>
              <a:t>Fourth level</a:t>
            </a:r>
          </a:p>
          <a:p>
            <a:pPr lvl="4"/>
            <a:r>
              <a:rPr lang="el-GR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54304EAA-2676-4C4D-9FB7-DFF748C0DA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BAD3D9A-EF5B-415E-8C0A-205D903D29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EF72E371-5699-4D63-96E0-22AD6B5AA4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61BD8C-291D-4689-B9CF-D464469874BA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-nds.iaea.org/exfor/ibandl.ht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06702175-8E0E-4C52-A567-0639CF8A78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0"/>
            <a:ext cx="7053263" cy="1196753"/>
          </a:xfrm>
          <a:solidFill>
            <a:srgbClr val="6600CC"/>
          </a:solidFill>
        </p:spPr>
        <p:txBody>
          <a:bodyPr/>
          <a:lstStyle/>
          <a:p>
            <a:pPr eaLnBrk="1" hangingPunct="1"/>
            <a:r>
              <a:rPr lang="el-GR" altLang="en-US" sz="3000" b="1" dirty="0">
                <a:solidFill>
                  <a:srgbClr val="FFFF66"/>
                </a:solidFill>
              </a:rPr>
              <a:t/>
            </a:r>
            <a:br>
              <a:rPr lang="el-GR" altLang="en-US" sz="3000" b="1" dirty="0">
                <a:solidFill>
                  <a:srgbClr val="FFFF66"/>
                </a:solidFill>
              </a:rPr>
            </a:br>
            <a:r>
              <a:rPr lang="el-GR" altLang="en-US" sz="3600" b="1" dirty="0">
                <a:solidFill>
                  <a:srgbClr val="FFFF66"/>
                </a:solidFill>
              </a:rPr>
              <a:t>Πειραματική Πυρηνική Φυσική</a:t>
            </a:r>
            <a:br>
              <a:rPr lang="el-GR" altLang="en-US" sz="3600" b="1" dirty="0">
                <a:solidFill>
                  <a:srgbClr val="FFFF66"/>
                </a:solidFill>
              </a:rPr>
            </a:br>
            <a:r>
              <a:rPr lang="en-US" altLang="en-US" sz="2800" b="1" dirty="0">
                <a:solidFill>
                  <a:srgbClr val="FFC000"/>
                </a:solidFill>
              </a:rPr>
              <a:t>www.nuclearphysics.ntua.gr</a:t>
            </a:r>
            <a:r>
              <a:rPr lang="el-GR" altLang="en-US" sz="3000" b="1" dirty="0">
                <a:solidFill>
                  <a:srgbClr val="FFFF66"/>
                </a:solidFill>
              </a:rPr>
              <a:t/>
            </a:r>
            <a:br>
              <a:rPr lang="el-GR" altLang="en-US" sz="3000" b="1" dirty="0">
                <a:solidFill>
                  <a:srgbClr val="FFFF66"/>
                </a:solidFill>
              </a:rPr>
            </a:br>
            <a:r>
              <a:rPr lang="el-GR" altLang="en-US" sz="2400" dirty="0">
                <a:solidFill>
                  <a:schemeClr val="tx1"/>
                </a:solidFill>
              </a:rPr>
              <a:t/>
            </a:r>
            <a:br>
              <a:rPr lang="el-GR" altLang="en-US" sz="2400" dirty="0">
                <a:solidFill>
                  <a:schemeClr val="tx1"/>
                </a:solidFill>
              </a:rPr>
            </a:br>
            <a:endParaRPr lang="el-GR" altLang="en-US" sz="2400" b="1" dirty="0">
              <a:solidFill>
                <a:srgbClr val="FFFF66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4F11D407-F615-4A56-BBCA-37A675AAD4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1556792"/>
            <a:ext cx="8353425" cy="331236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Μέλη της ομάδας</a:t>
            </a:r>
          </a:p>
          <a:p>
            <a:pPr algn="l" eaLnBrk="1" hangingPunct="1">
              <a:lnSpc>
                <a:spcPct val="80000"/>
              </a:lnSpc>
            </a:pPr>
            <a:endParaRPr lang="el-GR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l-GR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3 μέλη ΔΕΠ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l-GR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Καθηγητής</a:t>
            </a:r>
            <a:r>
              <a:rPr lang="el-GR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Μ. Κόκκορης</a:t>
            </a:r>
          </a:p>
          <a:p>
            <a:pPr algn="l" eaLnBrk="1" hangingPunct="1">
              <a:lnSpc>
                <a:spcPct val="80000"/>
              </a:lnSpc>
            </a:pPr>
            <a:r>
              <a:rPr lang="el-GR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Επίκουρη Καθηγήτρια </a:t>
            </a:r>
            <a:r>
              <a:rPr lang="el-GR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Μ. Διακάκη </a:t>
            </a:r>
          </a:p>
          <a:p>
            <a:pPr algn="l" eaLnBrk="1" hangingPunct="1">
              <a:lnSpc>
                <a:spcPct val="80000"/>
              </a:lnSpc>
            </a:pPr>
            <a:r>
              <a:rPr lang="el-GR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</a:t>
            </a:r>
            <a:r>
              <a:rPr lang="el-GR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Ομότιμη Καθηγήτρια </a:t>
            </a:r>
            <a:r>
              <a:rPr lang="el-GR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Ρ. Βλαστού</a:t>
            </a:r>
          </a:p>
          <a:p>
            <a:pPr algn="l" eaLnBrk="1" hangingPunct="1">
              <a:lnSpc>
                <a:spcPct val="80000"/>
              </a:lnSpc>
            </a:pPr>
            <a:endParaRPr lang="el-GR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1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 </a:t>
            </a:r>
            <a:r>
              <a:rPr lang="el-GR" altLang="en-US" sz="21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Μεταδιδάκτορας, </a:t>
            </a:r>
            <a:r>
              <a:rPr lang="el-GR" altLang="en-US" sz="21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6 </a:t>
            </a:r>
            <a:r>
              <a:rPr lang="el-GR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Υποψήφιοι Διδάκτορες, πολλοί μεταπτυχιακοί  και προπτυχιακοί φοιτητές</a:t>
            </a:r>
          </a:p>
          <a:p>
            <a:pPr algn="l" eaLnBrk="1" hangingPunct="1">
              <a:lnSpc>
                <a:spcPct val="80000"/>
              </a:lnSpc>
            </a:pPr>
            <a:endParaRPr lang="el-GR" altLang="en-US" sz="2800" b="1" dirty="0">
              <a:solidFill>
                <a:srgbClr val="3366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l-GR" altLang="en-US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l-GR" altLang="en-US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fr-FR" altLang="en-US" sz="800" b="1" i="1" baseline="30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99FF07-E22B-4BA8-A02E-4340C1FCABD0}"/>
              </a:ext>
            </a:extLst>
          </p:cNvPr>
          <p:cNvSpPr txBox="1"/>
          <p:nvPr/>
        </p:nvSpPr>
        <p:spPr>
          <a:xfrm>
            <a:off x="194302" y="4621485"/>
            <a:ext cx="8929687" cy="16158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tabLst>
                <a:tab pos="914400" algn="l"/>
              </a:tabLst>
              <a:defRPr/>
            </a:pPr>
            <a:r>
              <a:rPr lang="el-GR" dirty="0">
                <a:latin typeface="Arial" charset="0"/>
              </a:rPr>
              <a:t> </a:t>
            </a:r>
            <a:r>
              <a:rPr lang="el-GR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      Δημοσιεύσεις &amp; Αναφορές την τελευταία  5ετία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l-GR" dirty="0">
                <a:latin typeface="Arial" charset="0"/>
              </a:rPr>
              <a:t>          Πάνω από </a:t>
            </a:r>
            <a:r>
              <a:rPr lang="el-GR" dirty="0" smtClean="0">
                <a:latin typeface="Arial" charset="0"/>
              </a:rPr>
              <a:t>30 </a:t>
            </a:r>
            <a:r>
              <a:rPr lang="el-GR" dirty="0">
                <a:latin typeface="Arial" charset="0"/>
              </a:rPr>
              <a:t>δημοσιεύσεις σε επιστημονικά περιοδικά </a:t>
            </a:r>
            <a:endParaRPr lang="en-US" dirty="0">
              <a:latin typeface="Arial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l-GR" dirty="0">
                <a:latin typeface="Arial" charset="0"/>
              </a:rPr>
              <a:t>          Πάνω από 40 δημοσιεύσεις σε Πρακτικά Συνεδρίων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l-GR" dirty="0">
                <a:latin typeface="Arial" charset="0"/>
              </a:rPr>
              <a:t>          Πάνω από 500 αναφορές</a:t>
            </a:r>
          </a:p>
        </p:txBody>
      </p:sp>
    </p:spTree>
    <p:extLst>
      <p:ext uri="{BB962C8B-B14F-4D97-AF65-F5344CB8AC3E}">
        <p14:creationId xmlns:p14="http://schemas.microsoft.com/office/powerpoint/2010/main" val="18792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88640"/>
            <a:ext cx="842493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b="1" dirty="0">
                <a:solidFill>
                  <a:srgbClr val="C00000"/>
                </a:solidFill>
              </a:rPr>
              <a:t>  </a:t>
            </a:r>
            <a:r>
              <a:rPr lang="el-GR" altLang="en-US" b="1" dirty="0">
                <a:solidFill>
                  <a:srgbClr val="C00000"/>
                </a:solidFill>
              </a:rPr>
              <a:t>Αντιδράσεις νετρονίων</a:t>
            </a:r>
            <a:r>
              <a:rPr lang="el-GR" altLang="en-US" sz="2000" b="1" dirty="0">
                <a:solidFill>
                  <a:srgbClr val="C00000"/>
                </a:solidFill>
              </a:rPr>
              <a:t> στον επιταχυντή του  ΕΚΕΦΕ «Δημόκριτος»</a:t>
            </a:r>
          </a:p>
          <a:p>
            <a:pPr eaLnBrk="1" hangingPunct="1"/>
            <a:endParaRPr lang="el-GR" dirty="0"/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/>
              <a:t>(n,2n) reactions on </a:t>
            </a:r>
            <a:r>
              <a:rPr lang="en-US" baseline="30000" dirty="0"/>
              <a:t>232</a:t>
            </a:r>
            <a:r>
              <a:rPr lang="en-US" dirty="0"/>
              <a:t>Th, </a:t>
            </a:r>
            <a:r>
              <a:rPr lang="en-US" baseline="30000" dirty="0"/>
              <a:t>241</a:t>
            </a:r>
            <a:r>
              <a:rPr lang="en-US" dirty="0"/>
              <a:t>Am, </a:t>
            </a:r>
            <a:r>
              <a:rPr lang="el-GR" dirty="0"/>
              <a:t>με τη μέθοδο της ενεργοποίησης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altLang="en-US" dirty="0"/>
              <a:t>(</a:t>
            </a:r>
            <a:r>
              <a:rPr lang="en-GB" altLang="en-US" dirty="0" err="1"/>
              <a:t>n,f</a:t>
            </a:r>
            <a:r>
              <a:rPr lang="en-GB" altLang="en-US" dirty="0"/>
              <a:t>) reactions on </a:t>
            </a:r>
            <a:r>
              <a:rPr lang="en-US" baseline="30000" dirty="0"/>
              <a:t>237</a:t>
            </a:r>
            <a:r>
              <a:rPr lang="en-US" dirty="0"/>
              <a:t>Np, </a:t>
            </a:r>
            <a:r>
              <a:rPr lang="en-US" baseline="30000" dirty="0" smtClean="0"/>
              <a:t>234</a:t>
            </a:r>
            <a:r>
              <a:rPr lang="en-US" dirty="0" smtClean="0"/>
              <a:t>U, </a:t>
            </a:r>
            <a:r>
              <a:rPr lang="en-US" baseline="30000" dirty="0" smtClean="0"/>
              <a:t>236</a:t>
            </a:r>
            <a:r>
              <a:rPr lang="en-US" dirty="0" smtClean="0"/>
              <a:t>U, </a:t>
            </a:r>
            <a:r>
              <a:rPr lang="en-US" baseline="30000" dirty="0"/>
              <a:t>232</a:t>
            </a:r>
            <a:r>
              <a:rPr lang="en-US" dirty="0"/>
              <a:t>Th, </a:t>
            </a:r>
            <a:r>
              <a:rPr lang="el-GR" baseline="30000" dirty="0" smtClean="0"/>
              <a:t>233</a:t>
            </a:r>
            <a:r>
              <a:rPr lang="en-GB" dirty="0" smtClean="0"/>
              <a:t>U </a:t>
            </a:r>
            <a:r>
              <a:rPr lang="el-GR" dirty="0" smtClean="0"/>
              <a:t>μ</a:t>
            </a:r>
            <a:r>
              <a:rPr lang="el-GR" altLang="en-US" dirty="0" smtClean="0"/>
              <a:t>ε </a:t>
            </a:r>
            <a:r>
              <a:rPr lang="el-GR" altLang="en-US" dirty="0"/>
              <a:t>ανιχνευτές  </a:t>
            </a:r>
            <a:r>
              <a:rPr lang="en-GB" altLang="en-US" dirty="0"/>
              <a:t> </a:t>
            </a:r>
            <a:r>
              <a:rPr lang="en-GB" altLang="en-US" dirty="0" err="1"/>
              <a:t>Micromegas</a:t>
            </a:r>
            <a:endParaRPr lang="el-GR" alt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altLang="en-US" dirty="0"/>
              <a:t>(n,2n), </a:t>
            </a:r>
            <a:r>
              <a:rPr lang="en-GB" altLang="en-US" dirty="0"/>
              <a:t>(n,3n), </a:t>
            </a:r>
            <a:r>
              <a:rPr lang="el-GR" altLang="en-US" dirty="0"/>
              <a:t>(</a:t>
            </a:r>
            <a:r>
              <a:rPr lang="en-US" altLang="en-US" dirty="0" err="1"/>
              <a:t>n,p</a:t>
            </a:r>
            <a:r>
              <a:rPr lang="en-US" altLang="en-US" dirty="0"/>
              <a:t>)</a:t>
            </a:r>
            <a:r>
              <a:rPr lang="el-GR" altLang="en-US" dirty="0"/>
              <a:t>, (</a:t>
            </a:r>
            <a:r>
              <a:rPr lang="en-GB" altLang="en-US" dirty="0"/>
              <a:t>n</a:t>
            </a:r>
            <a:r>
              <a:rPr lang="el-GR" altLang="en-US" dirty="0"/>
              <a:t>,α</a:t>
            </a:r>
            <a:r>
              <a:rPr lang="en-GB" altLang="en-US" dirty="0"/>
              <a:t>) reactions on </a:t>
            </a:r>
            <a:r>
              <a:rPr lang="en-GB" altLang="en-US" dirty="0" err="1"/>
              <a:t>Ir</a:t>
            </a:r>
            <a:r>
              <a:rPr lang="en-GB" altLang="en-US" dirty="0"/>
              <a:t>, Au, </a:t>
            </a:r>
            <a:r>
              <a:rPr lang="en-GB" altLang="en-US" dirty="0" err="1"/>
              <a:t>Hf</a:t>
            </a:r>
            <a:r>
              <a:rPr lang="en-GB" altLang="en-US" dirty="0"/>
              <a:t> and </a:t>
            </a:r>
            <a:r>
              <a:rPr lang="en-GB" altLang="en-US" dirty="0" err="1"/>
              <a:t>Ge</a:t>
            </a:r>
            <a:r>
              <a:rPr lang="en-GB" altLang="en-US" dirty="0"/>
              <a:t> </a:t>
            </a:r>
            <a:r>
              <a:rPr lang="el-GR" altLang="en-US" dirty="0" smtClean="0"/>
              <a:t>με τη μέθοδο της ενεργοποίησης</a:t>
            </a:r>
            <a:endParaRPr lang="el-GR" altLang="en-US" dirty="0"/>
          </a:p>
          <a:p>
            <a:r>
              <a:rPr lang="el-GR" altLang="en-US" dirty="0"/>
              <a:t>2  Διδακτορικά ολοκληρώθηκαν και </a:t>
            </a:r>
            <a:r>
              <a:rPr lang="el-GR" altLang="en-US" dirty="0" smtClean="0"/>
              <a:t> 1 </a:t>
            </a:r>
            <a:r>
              <a:rPr lang="el-GR" altLang="en-US" dirty="0"/>
              <a:t>σε εξέλιξη</a:t>
            </a:r>
            <a:r>
              <a:rPr lang="en-GB" altLang="en-US" dirty="0"/>
              <a:t> - </a:t>
            </a:r>
            <a:r>
              <a:rPr lang="el-GR" altLang="en-US" dirty="0"/>
              <a:t>Πολλά </a:t>
            </a:r>
            <a:r>
              <a:rPr lang="en-GB" altLang="en-US" dirty="0"/>
              <a:t>Master </a:t>
            </a:r>
            <a:r>
              <a:rPr lang="el-GR" altLang="en-US" dirty="0"/>
              <a:t>και Διπλωματικές </a:t>
            </a:r>
            <a:endParaRPr lang="en-US" altLang="en-US" dirty="0"/>
          </a:p>
          <a:p>
            <a:endParaRPr lang="el-G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4" y="2492896"/>
            <a:ext cx="3897842" cy="257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868613" cy="253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008" y="5301208"/>
            <a:ext cx="90364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Α. Μέτρηση ενεργού διατομής </a:t>
            </a:r>
            <a:r>
              <a:rPr lang="el-GR" baseline="30000" dirty="0" smtClean="0"/>
              <a:t>203</a:t>
            </a:r>
            <a:r>
              <a:rPr lang="el-GR" dirty="0" smtClean="0"/>
              <a:t>Τ</a:t>
            </a:r>
            <a:r>
              <a:rPr lang="en-GB" dirty="0" smtClean="0"/>
              <a:t>l(n,2n) </a:t>
            </a:r>
            <a:r>
              <a:rPr lang="el-GR" dirty="0" smtClean="0"/>
              <a:t>με τη μέθοδο της </a:t>
            </a:r>
            <a:r>
              <a:rPr lang="el-GR" dirty="0" smtClean="0"/>
              <a:t>ενεργοποίησης</a:t>
            </a:r>
            <a:r>
              <a:rPr lang="en-GB" dirty="0" smtClean="0"/>
              <a:t> (D+D)</a:t>
            </a:r>
            <a:endParaRPr lang="el-GR" dirty="0" smtClean="0"/>
          </a:p>
          <a:p>
            <a:pPr algn="ctr"/>
            <a:r>
              <a:rPr lang="el-GR" dirty="0" smtClean="0"/>
              <a:t>Β. Μέτρηση ενεργού διατομής </a:t>
            </a:r>
            <a:r>
              <a:rPr lang="el-GR" baseline="30000" dirty="0"/>
              <a:t> </a:t>
            </a:r>
            <a:r>
              <a:rPr lang="en-GB" dirty="0" smtClean="0"/>
              <a:t> </a:t>
            </a:r>
            <a:r>
              <a:rPr lang="el-GR" dirty="0" smtClean="0"/>
              <a:t>σχάσης σε ακτινίδες με </a:t>
            </a:r>
            <a:r>
              <a:rPr lang="el-GR" dirty="0"/>
              <a:t>ανιχνευτές </a:t>
            </a:r>
            <a:r>
              <a:rPr lang="el-GR" dirty="0" smtClean="0"/>
              <a:t> </a:t>
            </a:r>
            <a:r>
              <a:rPr lang="en-GB" dirty="0" err="1" smtClean="0"/>
              <a:t>Micromegas</a:t>
            </a:r>
            <a:r>
              <a:rPr lang="en-GB" dirty="0" smtClean="0"/>
              <a:t> (p+</a:t>
            </a:r>
            <a:r>
              <a:rPr lang="en-GB" baseline="30000" dirty="0" smtClean="0"/>
              <a:t>7</a:t>
            </a:r>
            <a:r>
              <a:rPr lang="en-GB" dirty="0" smtClean="0"/>
              <a:t>Li)</a:t>
            </a:r>
            <a:endParaRPr lang="el-GR" dirty="0" smtClean="0"/>
          </a:p>
          <a:p>
            <a:pPr algn="ctr"/>
            <a:endParaRPr lang="en-GB" sz="800" dirty="0" smtClean="0"/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2 </a:t>
            </a:r>
            <a:r>
              <a:rPr lang="el-GR" b="1" dirty="0" smtClean="0">
                <a:solidFill>
                  <a:srgbClr val="FF0000"/>
                </a:solidFill>
              </a:rPr>
              <a:t>θέματα για Μάστερ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010" y="476672"/>
            <a:ext cx="6333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n-US" b="1" dirty="0"/>
              <a:t> </a:t>
            </a:r>
            <a:r>
              <a:rPr lang="el-GR" altLang="en-US" sz="2000" b="1" dirty="0">
                <a:solidFill>
                  <a:srgbClr val="C00000"/>
                </a:solidFill>
              </a:rPr>
              <a:t>Ραδιολογικές μελέτες στο υδάτινο περιβάλλον</a:t>
            </a:r>
            <a:endParaRPr lang="el-GR" sz="2000" dirty="0"/>
          </a:p>
        </p:txBody>
      </p:sp>
      <p:sp>
        <p:nvSpPr>
          <p:cNvPr id="3" name="Rectangle 2"/>
          <p:cNvSpPr/>
          <p:nvPr/>
        </p:nvSpPr>
        <p:spPr>
          <a:xfrm>
            <a:off x="395536" y="1268760"/>
            <a:ext cx="54006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dirty="0"/>
              <a:t>Σε συνεργασία με το Ελληνικό Κέντρο Θαλάσσιων Ερευνών  - Δρα Χρήστο Τσαμπάρη</a:t>
            </a:r>
          </a:p>
          <a:p>
            <a:pPr eaLnBrk="1" hangingPunct="1"/>
            <a:endParaRPr lang="el-GR" altLang="en-US" dirty="0"/>
          </a:p>
          <a:p>
            <a:pPr eaLnBrk="1" hangingPunct="1"/>
            <a:r>
              <a:rPr lang="el-GR" altLang="en-US" b="1" dirty="0" smtClean="0"/>
              <a:t>Μετρήσεις ραδιενέργειας  &amp;  Μελέτη </a:t>
            </a:r>
            <a:r>
              <a:rPr lang="el-GR" altLang="en-US" b="1" dirty="0"/>
              <a:t>διασποράς ραδιονουκλιδίων  </a:t>
            </a:r>
            <a:r>
              <a:rPr lang="el-GR" altLang="en-US" dirty="0"/>
              <a:t>στο υδάτινο περιβάλλον και τον πυθμένα θαλασσών με φασματοσκοπία-γ. Μετρήσεις στο πεδίο και στο εργαστήριο και προσομοιώσεις με κώδικες </a:t>
            </a:r>
            <a:r>
              <a:rPr lang="en-GB" altLang="en-US" dirty="0"/>
              <a:t>MCNP </a:t>
            </a:r>
            <a:r>
              <a:rPr lang="el-GR" altLang="en-US" dirty="0"/>
              <a:t>και </a:t>
            </a:r>
            <a:r>
              <a:rPr lang="en-GB" altLang="en-US" dirty="0"/>
              <a:t> FLUKA</a:t>
            </a:r>
            <a:r>
              <a:rPr lang="el-GR" altLang="en-US" dirty="0"/>
              <a:t>  -  Ανάπτυξη καινοτόμων ανιχνευτικών συστημάτων</a:t>
            </a:r>
            <a:endParaRPr lang="el-GR" altLang="en-US" b="1" dirty="0"/>
          </a:p>
          <a:p>
            <a:pPr eaLnBrk="1" hangingPunct="1"/>
            <a:endParaRPr lang="el-GR" altLang="en-US" sz="1000" b="1" dirty="0"/>
          </a:p>
          <a:p>
            <a:pPr eaLnBrk="1" hangingPunct="1"/>
            <a:r>
              <a:rPr lang="el-GR" altLang="en-US" b="1" dirty="0"/>
              <a:t>Στόχος: </a:t>
            </a:r>
            <a:r>
              <a:rPr lang="el-GR" altLang="en-US" dirty="0"/>
              <a:t>η προστασία του περιβάλλοντος &amp; των έμβιων οργανισμών </a:t>
            </a:r>
          </a:p>
          <a:p>
            <a:pPr eaLnBrk="1" hangingPunct="1"/>
            <a:r>
              <a:rPr lang="el-GR" altLang="en-US" b="1" dirty="0"/>
              <a:t>Εφαρμογές: </a:t>
            </a:r>
            <a:r>
              <a:rPr lang="el-GR" altLang="en-US" dirty="0"/>
              <a:t>στη γεωλογία &amp; την ωκεανογραφία</a:t>
            </a:r>
            <a:endParaRPr lang="en-GB" altLang="en-US" dirty="0"/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3 </a:t>
            </a:r>
            <a:r>
              <a:rPr lang="el-GR" dirty="0"/>
              <a:t>Διδακτορικές Διατριβές ολοκληρώθηκαν την τελευταία 5-ετία</a:t>
            </a:r>
            <a:r>
              <a:rPr lang="en-GB" dirty="0"/>
              <a:t> - </a:t>
            </a:r>
            <a:r>
              <a:rPr lang="el-GR" altLang="en-US" dirty="0"/>
              <a:t>Πολλά </a:t>
            </a:r>
            <a:r>
              <a:rPr lang="en-GB" altLang="en-US" dirty="0"/>
              <a:t>Master </a:t>
            </a:r>
            <a:r>
              <a:rPr lang="el-GR" altLang="en-US" dirty="0"/>
              <a:t>και Διπλωματικές </a:t>
            </a:r>
          </a:p>
          <a:p>
            <a:pPr eaLnBrk="1" hangingPunct="1"/>
            <a:endParaRPr lang="el-GR" dirty="0"/>
          </a:p>
        </p:txBody>
      </p:sp>
      <p:pic>
        <p:nvPicPr>
          <p:cNvPr id="6" name="Picture 5" descr="Κόρφος new (21)">
            <a:extLst>
              <a:ext uri="{FF2B5EF4-FFF2-40B4-BE49-F238E27FC236}">
                <a16:creationId xmlns:a16="http://schemas.microsoft.com/office/drawing/2014/main" xmlns="" id="{8E9905C0-564B-4BC0-B8B4-EAD75F91C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980728"/>
            <a:ext cx="3224219" cy="215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quipment_mounting">
            <a:extLst>
              <a:ext uri="{FF2B5EF4-FFF2-40B4-BE49-F238E27FC236}">
                <a16:creationId xmlns:a16="http://schemas.microsoft.com/office/drawing/2014/main" xmlns="" id="{7A6A678E-5D5F-43F3-BDC9-1C66A359C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84984"/>
            <a:ext cx="22098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805264"/>
            <a:ext cx="622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Θέμα για ένα </a:t>
            </a:r>
            <a:r>
              <a:rPr lang="en-GB" b="1" dirty="0">
                <a:solidFill>
                  <a:srgbClr val="C00000"/>
                </a:solidFill>
              </a:rPr>
              <a:t>Master </a:t>
            </a:r>
            <a:r>
              <a:rPr lang="el-GR" b="1" dirty="0">
                <a:solidFill>
                  <a:srgbClr val="C00000"/>
                </a:solidFill>
              </a:rPr>
              <a:t>σε συνενόηση με Δρα  Τσαμπάρη</a:t>
            </a:r>
          </a:p>
        </p:txBody>
      </p:sp>
    </p:spTree>
    <p:extLst>
      <p:ext uri="{BB962C8B-B14F-4D97-AF65-F5344CB8AC3E}">
        <p14:creationId xmlns:p14="http://schemas.microsoft.com/office/powerpoint/2010/main" val="30931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481" y="693851"/>
            <a:ext cx="8505983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Θέματα για  </a:t>
            </a:r>
            <a:r>
              <a:rPr lang="en-GB" b="1" dirty="0">
                <a:solidFill>
                  <a:srgbClr val="C00000"/>
                </a:solidFill>
              </a:rPr>
              <a:t>Master </a:t>
            </a:r>
            <a:r>
              <a:rPr lang="el-GR" b="1" dirty="0">
                <a:solidFill>
                  <a:srgbClr val="C00000"/>
                </a:solidFill>
              </a:rPr>
              <a:t>σε σχετικά θέματα από συνεργαζόμενα 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l-GR" b="1" dirty="0">
                <a:solidFill>
                  <a:srgbClr val="C00000"/>
                </a:solidFill>
              </a:rPr>
              <a:t>Ινστιτούτα </a:t>
            </a:r>
            <a:r>
              <a:rPr lang="en-GB" b="1" dirty="0">
                <a:solidFill>
                  <a:srgbClr val="C00000"/>
                </a:solidFill>
              </a:rPr>
              <a:t>:</a:t>
            </a:r>
            <a:endParaRPr lang="el-GR" b="1" dirty="0">
              <a:solidFill>
                <a:srgbClr val="C00000"/>
              </a:solidFill>
            </a:endParaRPr>
          </a:p>
          <a:p>
            <a:endParaRPr lang="el-GR" b="1" dirty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dirty="0">
                <a:solidFill>
                  <a:srgbClr val="C00000"/>
                </a:solidFill>
              </a:rPr>
              <a:t>Ινστιτούτο Πυρηνικής &amp; Σωματιδιακής Φυσικής 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l-GR" dirty="0">
                <a:solidFill>
                  <a:srgbClr val="C00000"/>
                </a:solidFill>
              </a:rPr>
              <a:t>ΕΚΕΦΕ «Δημόκριτος»</a:t>
            </a:r>
          </a:p>
          <a:p>
            <a:r>
              <a:rPr lang="el-GR" dirty="0">
                <a:solidFill>
                  <a:srgbClr val="000000"/>
                </a:solidFill>
              </a:rPr>
              <a:t>    Ατομική Φυσική – Φασματοσκοπία ακτίνων-Χ</a:t>
            </a:r>
          </a:p>
          <a:p>
            <a:r>
              <a:rPr lang="el-GR" sz="1600" dirty="0">
                <a:solidFill>
                  <a:srgbClr val="000000"/>
                </a:solidFill>
              </a:rPr>
              <a:t>    </a:t>
            </a:r>
            <a:r>
              <a:rPr lang="el-GR" dirty="0">
                <a:solidFill>
                  <a:srgbClr val="000000"/>
                </a:solidFill>
              </a:rPr>
              <a:t>Χαρακτηρισμός λεπτών υμενίων νανοδομημένων υλικών ή αντικειμένων </a:t>
            </a:r>
          </a:p>
          <a:p>
            <a:r>
              <a:rPr lang="el-GR" dirty="0">
                <a:solidFill>
                  <a:srgbClr val="000000"/>
                </a:solidFill>
              </a:rPr>
              <a:t>    πολιτιστικής κληρονομιάς</a:t>
            </a:r>
          </a:p>
          <a:p>
            <a:r>
              <a:rPr lang="el-GR" b="1" dirty="0">
                <a:solidFill>
                  <a:srgbClr val="C00000"/>
                </a:solidFill>
              </a:rPr>
              <a:t>   Θέμα για ένα 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n-GB" b="1" dirty="0" smtClean="0">
                <a:solidFill>
                  <a:srgbClr val="C00000"/>
                </a:solidFill>
              </a:rPr>
              <a:t>Master </a:t>
            </a:r>
            <a:r>
              <a:rPr lang="el-GR" b="1" dirty="0">
                <a:solidFill>
                  <a:srgbClr val="C00000"/>
                </a:solidFill>
              </a:rPr>
              <a:t>σε συνεννόηση με Δρα Ανδρέα Καρύδα</a:t>
            </a:r>
          </a:p>
          <a:p>
            <a:endParaRPr lang="el-GR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i="1" dirty="0">
                <a:solidFill>
                  <a:srgbClr val="C00000"/>
                </a:solidFill>
              </a:rPr>
              <a:t>Ινστιτούτο</a:t>
            </a:r>
            <a:r>
              <a:rPr lang="el-GR" dirty="0">
                <a:solidFill>
                  <a:srgbClr val="C00000"/>
                </a:solidFill>
              </a:rPr>
              <a:t> Πυρηνικών &amp; </a:t>
            </a:r>
            <a:r>
              <a:rPr lang="el-GR" i="1" dirty="0">
                <a:solidFill>
                  <a:srgbClr val="C00000"/>
                </a:solidFill>
              </a:rPr>
              <a:t>Ραδιολογικών Ερευνών</a:t>
            </a:r>
            <a:r>
              <a:rPr lang="el-GR" dirty="0">
                <a:solidFill>
                  <a:srgbClr val="C00000"/>
                </a:solidFill>
              </a:rPr>
              <a:t> &amp; Τεχνολογίας Ενέργειας </a:t>
            </a:r>
          </a:p>
          <a:p>
            <a:r>
              <a:rPr lang="el-GR" dirty="0">
                <a:solidFill>
                  <a:srgbClr val="C00000"/>
                </a:solidFill>
              </a:rPr>
              <a:t>    &amp; Ασφάλειας</a:t>
            </a:r>
            <a:r>
              <a:rPr lang="el-GR" dirty="0">
                <a:solidFill>
                  <a:srgbClr val="000000"/>
                </a:solidFill>
              </a:rPr>
              <a:t>  (ΙΠΡΕΤΕΑ) </a:t>
            </a:r>
            <a:r>
              <a:rPr lang="el-GR" dirty="0">
                <a:solidFill>
                  <a:srgbClr val="C00000"/>
                </a:solidFill>
              </a:rPr>
              <a:t>του ΕΚΕΦΕ «</a:t>
            </a:r>
            <a:r>
              <a:rPr lang="el-GR" i="1" dirty="0">
                <a:solidFill>
                  <a:srgbClr val="C00000"/>
                </a:solidFill>
              </a:rPr>
              <a:t>Δημόκριτος</a:t>
            </a:r>
            <a:r>
              <a:rPr lang="el-GR" dirty="0">
                <a:solidFill>
                  <a:srgbClr val="C00000"/>
                </a:solidFill>
              </a:rPr>
              <a:t>» </a:t>
            </a:r>
          </a:p>
          <a:p>
            <a:r>
              <a:rPr lang="el-GR" dirty="0">
                <a:solidFill>
                  <a:srgbClr val="000000"/>
                </a:solidFill>
              </a:rPr>
              <a:t>   Εφαρμογές μεθόδου ενεργοποίησης με νετρόνια  στη στοιχειομετρία υλικών ή </a:t>
            </a:r>
          </a:p>
          <a:p>
            <a:r>
              <a:rPr lang="el-GR" dirty="0">
                <a:solidFill>
                  <a:srgbClr val="000000"/>
                </a:solidFill>
              </a:rPr>
              <a:t>   στη μελέτη νετρονικού περιβάλλοντος 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π.χ. σε πιλοτικό  αντιδραστήρα σύντηξης</a:t>
            </a:r>
          </a:p>
          <a:p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l-GR" b="1" dirty="0">
                <a:solidFill>
                  <a:srgbClr val="C00000"/>
                </a:solidFill>
              </a:rPr>
              <a:t>Θέμα για ένα </a:t>
            </a:r>
            <a:r>
              <a:rPr lang="en-GB" b="1" dirty="0">
                <a:solidFill>
                  <a:srgbClr val="C00000"/>
                </a:solidFill>
              </a:rPr>
              <a:t>Master </a:t>
            </a:r>
            <a:r>
              <a:rPr lang="el-GR" b="1" dirty="0">
                <a:solidFill>
                  <a:srgbClr val="C00000"/>
                </a:solidFill>
              </a:rPr>
              <a:t>σε συνεννόηση με Δρα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l-GR" b="1" dirty="0">
                <a:solidFill>
                  <a:srgbClr val="C00000"/>
                </a:solidFill>
              </a:rPr>
              <a:t>Ιωνα Σταματελάτο</a:t>
            </a:r>
            <a:endParaRPr lang="el-GR" dirty="0">
              <a:solidFill>
                <a:srgbClr val="FF3399"/>
              </a:solidFill>
            </a:endParaRPr>
          </a:p>
          <a:p>
            <a:endParaRPr lang="el-GR" dirty="0">
              <a:solidFill>
                <a:srgbClr val="FF33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8643" y="5085184"/>
            <a:ext cx="6960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Microsoft JhengHei Light" pitchFamily="34" charset="-120"/>
              </a:rPr>
              <a:t>Ευχαριστώ πολύ για την προσοχή σας!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Microsoft JhengHei Light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095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 </a:t>
            </a:r>
            <a:r>
              <a:rPr lang="en-GB" dirty="0" smtClean="0"/>
              <a:t>Group meeting </a:t>
            </a:r>
            <a:r>
              <a:rPr lang="el-GR" dirty="0" smtClean="0"/>
              <a:t>κάθε εβδομάδα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7" y="1189570"/>
            <a:ext cx="8258367" cy="483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8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6810" y="375047"/>
            <a:ext cx="5093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l-GR" altLang="en-US" sz="2800" b="1" dirty="0">
                <a:solidFill>
                  <a:srgbClr val="FFFF00"/>
                </a:solidFill>
              </a:rPr>
              <a:t>Ερευνητικές Δραστηριότητες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1285592"/>
            <a:ext cx="79208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l-GR" altLang="en-US" sz="2000" b="1" dirty="0">
                <a:solidFill>
                  <a:srgbClr val="C00000"/>
                </a:solidFill>
              </a:rPr>
              <a:t>  Μέτρηση και αξιολόγηση ενεργών διατομών αντιδράσεων κατάλληλων για Ion Beam Analysis (IBA)</a:t>
            </a:r>
            <a:r>
              <a:rPr lang="el-GR" altLang="en-US" sz="2000" dirty="0">
                <a:solidFill>
                  <a:srgbClr val="C00000"/>
                </a:solidFill>
              </a:rPr>
              <a:t> </a:t>
            </a:r>
            <a:r>
              <a:rPr lang="el-GR" altLang="en-US" sz="2000" b="1" dirty="0">
                <a:solidFill>
                  <a:srgbClr val="C00000"/>
                </a:solidFill>
              </a:rPr>
              <a:t>στον επιταχυντή του  ΕΚΕΦΕ "Δημόκριτος"</a:t>
            </a:r>
            <a:r>
              <a:rPr lang="el-GR" altLang="en-US" sz="2000" dirty="0">
                <a:solidFill>
                  <a:srgbClr val="C00000"/>
                </a:solidFill>
              </a:rPr>
              <a:t> </a:t>
            </a:r>
            <a:endParaRPr lang="en-US" altLang="en-US" sz="2000" dirty="0">
              <a:solidFill>
                <a:srgbClr val="C00000"/>
              </a:solidFill>
            </a:endParaRPr>
          </a:p>
          <a:p>
            <a:pPr lvl="0">
              <a:buFontTx/>
              <a:buChar char="•"/>
            </a:pPr>
            <a:endParaRPr lang="en-US" altLang="en-US" sz="2000" dirty="0">
              <a:solidFill>
                <a:srgbClr val="C00000"/>
              </a:solidFill>
            </a:endParaRPr>
          </a:p>
          <a:p>
            <a:pPr lvl="0">
              <a:buFontTx/>
              <a:buChar char="•"/>
            </a:pPr>
            <a:endParaRPr lang="en-US" altLang="en-US" sz="2000" dirty="0">
              <a:solidFill>
                <a:srgbClr val="C00000"/>
              </a:solidFill>
            </a:endParaRPr>
          </a:p>
          <a:p>
            <a:pPr>
              <a:buFontTx/>
              <a:buChar char="•"/>
            </a:pPr>
            <a:r>
              <a:rPr lang="el-GR" altLang="en-US" sz="2000" b="1" dirty="0">
                <a:solidFill>
                  <a:srgbClr val="C00000"/>
                </a:solidFill>
              </a:rPr>
              <a:t>  Μελέτη αντιδράσεων νετρονίων, στα πλαίσια του προγράμματος n_TOF στο CERN και στον επιταχυντή του  ΕΚΕΦΕ "Δημόκριτος"</a:t>
            </a:r>
            <a:r>
              <a:rPr lang="el-GR" altLang="en-US" sz="2000" dirty="0">
                <a:solidFill>
                  <a:srgbClr val="C00000"/>
                </a:solidFill>
              </a:rPr>
              <a:t> </a:t>
            </a:r>
            <a:endParaRPr lang="en-US" altLang="en-US" sz="2000" dirty="0">
              <a:solidFill>
                <a:srgbClr val="C00000"/>
              </a:solidFill>
            </a:endParaRPr>
          </a:p>
          <a:p>
            <a:pPr>
              <a:buFontTx/>
              <a:buChar char="•"/>
            </a:pPr>
            <a:endParaRPr lang="en-US" altLang="en-US" sz="2000" dirty="0">
              <a:solidFill>
                <a:srgbClr val="C00000"/>
              </a:solidFill>
            </a:endParaRPr>
          </a:p>
          <a:p>
            <a:pPr>
              <a:buFontTx/>
              <a:buChar char="•"/>
            </a:pPr>
            <a:endParaRPr lang="en-US" altLang="en-US" sz="2000" dirty="0">
              <a:solidFill>
                <a:srgbClr val="C00000"/>
              </a:solidFill>
            </a:endParaRPr>
          </a:p>
          <a:p>
            <a:pPr>
              <a:buFontTx/>
              <a:buChar char="•"/>
            </a:pPr>
            <a:r>
              <a:rPr lang="el-GR" altLang="en-US" sz="2000" b="1" dirty="0">
                <a:solidFill>
                  <a:srgbClr val="C00000"/>
                </a:solidFill>
              </a:rPr>
              <a:t>  Ραδιολογικές μελέτες στο υδάτινο περιβάλλον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l-GR" altLang="en-US" sz="2000" b="1" dirty="0">
                <a:solidFill>
                  <a:srgbClr val="C00000"/>
                </a:solidFill>
              </a:rPr>
              <a:t>σε συνεργασία με το Ελληνικό Κέντρο Θαλάσσιων Ερευνών </a:t>
            </a:r>
            <a:endParaRPr lang="en-US" altLang="en-US" sz="2000" b="1" dirty="0">
              <a:solidFill>
                <a:srgbClr val="C00000"/>
              </a:solidFill>
            </a:endParaRPr>
          </a:p>
          <a:p>
            <a:pPr>
              <a:buFontTx/>
              <a:buChar char="•"/>
            </a:pPr>
            <a:endParaRPr lang="en-US" altLang="en-US" sz="2000" dirty="0">
              <a:solidFill>
                <a:srgbClr val="C00000"/>
              </a:solidFill>
            </a:endParaRPr>
          </a:p>
          <a:p>
            <a:pPr>
              <a:buFontTx/>
              <a:buChar char="•"/>
            </a:pPr>
            <a:endParaRPr lang="en-US" altLang="en-US" sz="2000" dirty="0">
              <a:solidFill>
                <a:srgbClr val="C00000"/>
              </a:solidFill>
            </a:endParaRPr>
          </a:p>
          <a:p>
            <a:pPr>
              <a:buFontTx/>
              <a:buChar char="•"/>
            </a:pPr>
            <a:endParaRPr lang="en-US" altLang="en-US" sz="2000" dirty="0">
              <a:solidFill>
                <a:srgbClr val="C00000"/>
              </a:solidFill>
            </a:endParaRPr>
          </a:p>
          <a:p>
            <a:pPr lvl="0">
              <a:buFontTx/>
              <a:buChar char="•"/>
            </a:pPr>
            <a:endParaRPr lang="en-US" altLang="en-US" sz="2000" dirty="0">
              <a:solidFill>
                <a:srgbClr val="C00000"/>
              </a:solidFill>
            </a:endParaRPr>
          </a:p>
          <a:p>
            <a:pPr lvl="0">
              <a:buFontTx/>
              <a:buChar char="•"/>
            </a:pPr>
            <a:endParaRPr lang="en-US" altLang="en-US" sz="2000" dirty="0">
              <a:solidFill>
                <a:srgbClr val="C00000"/>
              </a:solidFill>
            </a:endParaRPr>
          </a:p>
          <a:p>
            <a:pPr lvl="0">
              <a:buFontTx/>
              <a:buChar char="•"/>
            </a:pPr>
            <a:endParaRPr lang="en-US" altLang="en-US" sz="2000" dirty="0">
              <a:solidFill>
                <a:srgbClr val="C00000"/>
              </a:solidFill>
            </a:endParaRPr>
          </a:p>
          <a:p>
            <a:pPr lvl="0">
              <a:buFontTx/>
              <a:buChar char="•"/>
            </a:pPr>
            <a:endParaRPr lang="en-US" altLang="en-US" sz="2000" dirty="0">
              <a:solidFill>
                <a:srgbClr val="C00000"/>
              </a:solidFill>
            </a:endParaRPr>
          </a:p>
          <a:p>
            <a:pPr lvl="0">
              <a:buFontTx/>
              <a:buChar char="•"/>
            </a:pPr>
            <a:endParaRPr lang="el-GR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>
            <a:extLst>
              <a:ext uri="{FF2B5EF4-FFF2-40B4-BE49-F238E27FC236}">
                <a16:creationId xmlns:a16="http://schemas.microsoft.com/office/drawing/2014/main" xmlns="" id="{8C6F5B47-90E4-4DA7-8E4B-26126EA79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6" y="54060"/>
            <a:ext cx="8892722" cy="352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n-US" sz="2000" b="1" dirty="0">
                <a:solidFill>
                  <a:srgbClr val="C00000"/>
                </a:solidFill>
              </a:rPr>
              <a:t>Μέτρηση και αξιολόγηση ενεργών διατομών αντιδράσεων κατάλληλων για Ion Beam Analysis (IBA)</a:t>
            </a:r>
            <a:r>
              <a:rPr lang="el-GR" altLang="en-US" sz="2000" dirty="0">
                <a:solidFill>
                  <a:srgbClr val="C00000"/>
                </a:solidFill>
              </a:rPr>
              <a:t> </a:t>
            </a:r>
          </a:p>
          <a:p>
            <a:pPr marL="285750" indent="-285750" algn="just" eaLnBrk="1" hangingPunct="1">
              <a:buFont typeface="Arial" pitchFamily="34" charset="0"/>
              <a:buChar char="•"/>
            </a:pPr>
            <a:endParaRPr lang="en-US" altLang="en-US" sz="1600" dirty="0">
              <a:latin typeface="+mn-lt"/>
            </a:endParaRPr>
          </a:p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en-US" altLang="en-US" sz="1700" dirty="0">
                <a:latin typeface="+mn-lt"/>
              </a:rPr>
              <a:t>A</a:t>
            </a:r>
            <a:r>
              <a:rPr lang="el-GR" altLang="en-US" sz="1700" dirty="0">
                <a:latin typeface="+mn-lt"/>
              </a:rPr>
              <a:t>ντιδράσεις  </a:t>
            </a:r>
            <a:r>
              <a:rPr lang="en-GB" altLang="en-US" sz="1700" dirty="0">
                <a:latin typeface="+mn-lt"/>
              </a:rPr>
              <a:t>p</a:t>
            </a:r>
            <a:r>
              <a:rPr lang="el-GR" altLang="en-US" sz="1700" dirty="0">
                <a:latin typeface="+mn-lt"/>
              </a:rPr>
              <a:t> και </a:t>
            </a:r>
            <a:r>
              <a:rPr lang="en-GB" altLang="en-US" sz="1700" dirty="0">
                <a:latin typeface="+mn-lt"/>
              </a:rPr>
              <a:t>d</a:t>
            </a:r>
            <a:r>
              <a:rPr lang="el-GR" altLang="en-US" sz="1700" dirty="0">
                <a:latin typeface="+mn-lt"/>
              </a:rPr>
              <a:t> σε ελαφρά  και μεσοβαρή ισότοπα</a:t>
            </a:r>
            <a:r>
              <a:rPr lang="en-GB" altLang="en-US" sz="1700" dirty="0">
                <a:latin typeface="+mn-lt"/>
              </a:rPr>
              <a:t>  </a:t>
            </a:r>
            <a:r>
              <a:rPr lang="en-US" altLang="en-US" sz="1700" dirty="0">
                <a:latin typeface="+mn-lt"/>
              </a:rPr>
              <a:t>C</a:t>
            </a:r>
            <a:r>
              <a:rPr lang="en-GB" altLang="en-US" sz="1700" dirty="0">
                <a:latin typeface="+mn-lt"/>
              </a:rPr>
              <a:t>, Li, B, F, Si, Mg </a:t>
            </a:r>
            <a:r>
              <a:rPr lang="el-GR" altLang="en-US" sz="1700" dirty="0">
                <a:latin typeface="+mn-lt"/>
              </a:rPr>
              <a:t>κλπ</a:t>
            </a:r>
          </a:p>
          <a:p>
            <a:pPr marL="285750" lvl="0" indent="-285750" algn="just" eaLnBrk="1" hangingPunct="1">
              <a:buFont typeface="Arial" pitchFamily="34" charset="0"/>
              <a:buChar char="•"/>
            </a:pPr>
            <a:r>
              <a:rPr lang="el-GR" sz="1700" dirty="0">
                <a:solidFill>
                  <a:prstClr val="black"/>
                </a:solidFill>
                <a:latin typeface="+mn-lt"/>
              </a:rPr>
              <a:t>Επαλήθευση των </a:t>
            </a:r>
            <a:r>
              <a:rPr lang="el-GR" sz="1700" dirty="0" smtClean="0">
                <a:solidFill>
                  <a:prstClr val="black"/>
                </a:solidFill>
                <a:latin typeface="+mn-lt"/>
              </a:rPr>
              <a:t>αποτελεσμάτων (</a:t>
            </a:r>
            <a:r>
              <a:rPr lang="en-GB" sz="1700" dirty="0" smtClean="0">
                <a:solidFill>
                  <a:prstClr val="black"/>
                </a:solidFill>
                <a:latin typeface="+mn-lt"/>
              </a:rPr>
              <a:t>benchmarking)</a:t>
            </a:r>
            <a:r>
              <a:rPr lang="el-GR" sz="17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700" dirty="0">
                <a:solidFill>
                  <a:prstClr val="black"/>
                </a:solidFill>
                <a:latin typeface="+mn-lt"/>
              </a:rPr>
              <a:t>με την χρήση υψηλής καθαρότητας παχέων στόχων</a:t>
            </a:r>
            <a:endParaRPr lang="en-US" sz="1700" dirty="0">
              <a:solidFill>
                <a:prstClr val="black"/>
              </a:solidFill>
              <a:latin typeface="+mn-lt"/>
            </a:endParaRPr>
          </a:p>
          <a:p>
            <a:pPr marL="285750" lvl="0" indent="-285750" algn="just" eaLnBrk="1" hangingPunct="1">
              <a:buFont typeface="Arial" pitchFamily="34" charset="0"/>
              <a:buChar char="•"/>
            </a:pPr>
            <a:r>
              <a:rPr lang="el-GR" sz="1700" dirty="0">
                <a:solidFill>
                  <a:prstClr val="black"/>
                </a:solidFill>
                <a:latin typeface="+mn-lt"/>
              </a:rPr>
              <a:t>Θεωρητική ανάλυση και μελέτη της ενεργού διατομής χρησιμοποιώντας υπολογισμούς </a:t>
            </a:r>
            <a:endParaRPr lang="en-US" sz="1700" dirty="0">
              <a:solidFill>
                <a:prstClr val="black"/>
              </a:solidFill>
              <a:latin typeface="+mn-lt"/>
            </a:endParaRPr>
          </a:p>
          <a:p>
            <a:pPr lvl="0" algn="just" eaLnBrk="1" hangingPunct="1"/>
            <a:r>
              <a:rPr lang="en-US" sz="1700" dirty="0">
                <a:solidFill>
                  <a:prstClr val="black"/>
                </a:solidFill>
                <a:latin typeface="+mn-lt"/>
              </a:rPr>
              <a:t>     </a:t>
            </a:r>
            <a:r>
              <a:rPr lang="el-GR" sz="1700" dirty="0">
                <a:solidFill>
                  <a:prstClr val="black"/>
                </a:solidFill>
                <a:latin typeface="+mn-lt"/>
              </a:rPr>
              <a:t>R-matrix και DWBA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.</a:t>
            </a:r>
          </a:p>
          <a:p>
            <a:endParaRPr lang="el-GR" altLang="en-US" sz="1000" b="1" dirty="0">
              <a:solidFill>
                <a:srgbClr val="C00000"/>
              </a:solidFill>
            </a:endParaRPr>
          </a:p>
          <a:p>
            <a:r>
              <a:rPr lang="el-GR" altLang="en-US" b="1" dirty="0"/>
              <a:t>Στόχος :</a:t>
            </a:r>
            <a:r>
              <a:rPr lang="el-GR" altLang="en-US" dirty="0"/>
              <a:t> </a:t>
            </a:r>
            <a:r>
              <a:rPr lang="el-GR" altLang="en-US" dirty="0" smtClean="0"/>
              <a:t>Εξέλιξη </a:t>
            </a:r>
            <a:r>
              <a:rPr lang="el-GR" altLang="en-US" dirty="0"/>
              <a:t>της βιβλιοθήκης IBANDL (Ion Beam Analysis Nuclear Data Library</a:t>
            </a:r>
            <a:r>
              <a:rPr lang="en-GB" altLang="en-US" dirty="0"/>
              <a:t> </a:t>
            </a:r>
            <a:r>
              <a:rPr lang="el-GR" altLang="en-US" dirty="0"/>
              <a:t>της Ι</a:t>
            </a:r>
            <a:r>
              <a:rPr lang="en-US" altLang="en-US" dirty="0" err="1"/>
              <a:t>nternational</a:t>
            </a:r>
            <a:r>
              <a:rPr lang="en-US" altLang="en-US" dirty="0"/>
              <a:t> Atomic Energy Agency (I</a:t>
            </a:r>
            <a:r>
              <a:rPr lang="el-GR" altLang="en-US" dirty="0"/>
              <a:t>ΑΕΑ</a:t>
            </a:r>
            <a:r>
              <a:rPr lang="en-US" altLang="en-US" dirty="0"/>
              <a:t>)</a:t>
            </a:r>
            <a:r>
              <a:rPr lang="el-GR" altLang="en-US" dirty="0"/>
              <a:t>  </a:t>
            </a:r>
          </a:p>
          <a:p>
            <a:r>
              <a:rPr lang="el-GR" altLang="en-US" dirty="0">
                <a:solidFill>
                  <a:srgbClr val="FF3399"/>
                </a:solidFill>
                <a:hlinkClick r:id="rId2"/>
              </a:rPr>
              <a:t>http://www-nds.iaea.org/exfor/ibandl.htm</a:t>
            </a:r>
            <a:endParaRPr lang="el-GR" altLang="en-US" dirty="0">
              <a:solidFill>
                <a:srgbClr val="FF3399"/>
              </a:solidFill>
            </a:endParaRPr>
          </a:p>
          <a:p>
            <a:endParaRPr lang="en-US" altLang="en-US" b="1" dirty="0"/>
          </a:p>
        </p:txBody>
      </p:sp>
      <p:sp>
        <p:nvSpPr>
          <p:cNvPr id="4099" name="Rectangle 19">
            <a:extLst>
              <a:ext uri="{FF2B5EF4-FFF2-40B4-BE49-F238E27FC236}">
                <a16:creationId xmlns:a16="http://schemas.microsoft.com/office/drawing/2014/main" xmlns="" id="{AC1666C4-5995-4927-89F4-966772B33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379663"/>
            <a:ext cx="5143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l-GR" altLang="en-US"/>
          </a:p>
          <a:p>
            <a:pPr algn="ctr" eaLnBrk="1" hangingPunct="1"/>
            <a:endParaRPr lang="el-GR" alt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t="2899" b="20290"/>
          <a:stretch>
            <a:fillRect/>
          </a:stretch>
        </p:blipFill>
        <p:spPr bwMode="auto">
          <a:xfrm>
            <a:off x="539552" y="3292015"/>
            <a:ext cx="7848872" cy="352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>
            <a:extLst>
              <a:ext uri="{FF2B5EF4-FFF2-40B4-BE49-F238E27FC236}">
                <a16:creationId xmlns:a16="http://schemas.microsoft.com/office/drawing/2014/main" xmlns="" id="{8C6F5B47-90E4-4DA7-8E4B-26126EA79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-131336"/>
            <a:ext cx="85693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1" dirty="0"/>
          </a:p>
          <a:p>
            <a:r>
              <a:rPr lang="el-GR" altLang="en-US" b="1" dirty="0"/>
              <a:t>Εφαρμογές : </a:t>
            </a:r>
            <a:r>
              <a:rPr lang="el-GR" altLang="en-US" dirty="0"/>
              <a:t>η υψηλής ακρίβειας μελέτη της </a:t>
            </a:r>
          </a:p>
          <a:p>
            <a:r>
              <a:rPr lang="el-GR" altLang="en-US" dirty="0"/>
              <a:t>στοιχειομετρίας και του προφίλ ελαφρών </a:t>
            </a:r>
          </a:p>
          <a:p>
            <a:r>
              <a:rPr lang="el-GR" altLang="en-US" dirty="0"/>
              <a:t>στοιχείων σε δείγματα με τεχνολογικό ενδιαφέρον</a:t>
            </a:r>
          </a:p>
          <a:p>
            <a:r>
              <a:rPr lang="el-GR" altLang="en-US" dirty="0"/>
              <a:t>(π.χ. βιομηχανία ημιαγωγών, αρχαιομετρία, </a:t>
            </a:r>
          </a:p>
          <a:p>
            <a:r>
              <a:rPr lang="el-GR" altLang="en-US" dirty="0"/>
              <a:t>βιοϊατρικές και περιβαλλοντικές μελέτες κλπ). </a:t>
            </a:r>
            <a:endParaRPr lang="en-US" altLang="en-US" dirty="0"/>
          </a:p>
          <a:p>
            <a:endParaRPr lang="en-US" altLang="en-US" dirty="0"/>
          </a:p>
          <a:p>
            <a:pPr lvl="0" eaLnBrk="1" hangingPunct="1">
              <a:spcBef>
                <a:spcPts val="0"/>
              </a:spcBef>
            </a:pPr>
            <a:r>
              <a:rPr lang="el-GR" altLang="en-US" dirty="0">
                <a:solidFill>
                  <a:srgbClr val="000000"/>
                </a:solidFill>
              </a:rPr>
              <a:t>3 Διδακτορικές Διατριβές ολοκληρώθηκαν την </a:t>
            </a:r>
          </a:p>
          <a:p>
            <a:pPr lvl="0" eaLnBrk="1" hangingPunct="1">
              <a:spcBef>
                <a:spcPts val="0"/>
              </a:spcBef>
            </a:pPr>
            <a:r>
              <a:rPr lang="el-GR" altLang="en-US" dirty="0">
                <a:solidFill>
                  <a:srgbClr val="000000"/>
                </a:solidFill>
              </a:rPr>
              <a:t>τελευταία 5-ετία και </a:t>
            </a:r>
            <a:r>
              <a:rPr lang="en-US" altLang="en-US" dirty="0" smtClean="0">
                <a:solidFill>
                  <a:srgbClr val="000000"/>
                </a:solidFill>
              </a:rPr>
              <a:t>2</a:t>
            </a:r>
            <a:r>
              <a:rPr lang="el-GR" altLang="en-US" dirty="0" smtClean="0">
                <a:solidFill>
                  <a:srgbClr val="000000"/>
                </a:solidFill>
              </a:rPr>
              <a:t> </a:t>
            </a:r>
            <a:r>
              <a:rPr lang="el-GR" altLang="en-US" dirty="0" smtClean="0">
                <a:solidFill>
                  <a:srgbClr val="000000"/>
                </a:solidFill>
              </a:rPr>
              <a:t>σε εξέλιξη</a:t>
            </a:r>
            <a:endParaRPr lang="el-GR" altLang="en-US" dirty="0">
              <a:solidFill>
                <a:srgbClr val="000000"/>
              </a:solidFill>
            </a:endParaRPr>
          </a:p>
          <a:p>
            <a:pPr lvl="0" eaLnBrk="1" hangingPunct="1">
              <a:spcBef>
                <a:spcPts val="0"/>
              </a:spcBef>
            </a:pPr>
            <a:r>
              <a:rPr lang="el-GR" altLang="en-US" dirty="0">
                <a:solidFill>
                  <a:srgbClr val="000000"/>
                </a:solidFill>
              </a:rPr>
              <a:t>Πολλά </a:t>
            </a:r>
            <a:r>
              <a:rPr lang="en-GB" altLang="en-US" dirty="0">
                <a:solidFill>
                  <a:srgbClr val="000000"/>
                </a:solidFill>
              </a:rPr>
              <a:t>Master </a:t>
            </a:r>
            <a:r>
              <a:rPr lang="el-GR" altLang="en-US" dirty="0">
                <a:solidFill>
                  <a:srgbClr val="000000"/>
                </a:solidFill>
              </a:rPr>
              <a:t>και Διπλωματικές </a:t>
            </a:r>
          </a:p>
          <a:p>
            <a:endParaRPr lang="en-US" altLang="en-US" dirty="0"/>
          </a:p>
          <a:p>
            <a:endParaRPr lang="el-GR" altLang="en-US" dirty="0"/>
          </a:p>
        </p:txBody>
      </p:sp>
      <p:sp>
        <p:nvSpPr>
          <p:cNvPr id="4099" name="Rectangle 19">
            <a:extLst>
              <a:ext uri="{FF2B5EF4-FFF2-40B4-BE49-F238E27FC236}">
                <a16:creationId xmlns:a16="http://schemas.microsoft.com/office/drawing/2014/main" xmlns="" id="{AC1666C4-5995-4927-89F4-966772B33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544" y="2040239"/>
            <a:ext cx="5143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l-GR" altLang="en-US" dirty="0"/>
          </a:p>
          <a:p>
            <a:pPr algn="ctr" eaLnBrk="1" hangingPunct="1"/>
            <a:endParaRPr lang="el-GR" altLang="en-US" dirty="0"/>
          </a:p>
        </p:txBody>
      </p:sp>
      <p:pic>
        <p:nvPicPr>
          <p:cNvPr id="4100" name="Picture 20" descr="goniometer">
            <a:extLst>
              <a:ext uri="{FF2B5EF4-FFF2-40B4-BE49-F238E27FC236}">
                <a16:creationId xmlns:a16="http://schemas.microsoft.com/office/drawing/2014/main" xmlns="" id="{C293CFB5-E40D-4442-B425-3255C7AFD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10" y="476672"/>
            <a:ext cx="383378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21">
            <a:extLst>
              <a:ext uri="{FF2B5EF4-FFF2-40B4-BE49-F238E27FC236}">
                <a16:creationId xmlns:a16="http://schemas.microsoft.com/office/drawing/2014/main" xmlns="" id="{184745E8-E2BB-4A8D-9850-66549353C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158" y="3140968"/>
            <a:ext cx="4716338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n-US" sz="900" b="1" dirty="0"/>
          </a:p>
          <a:p>
            <a:pPr eaLnBrk="1" hangingPunct="1"/>
            <a:r>
              <a:rPr lang="el-GR" altLang="en-US" b="1" dirty="0">
                <a:latin typeface="+mn-lt"/>
              </a:rPr>
              <a:t>Συνεργασία με : ΙΠΣΦ ΕΚΕΦΕ «Δημόκριτος»</a:t>
            </a:r>
            <a:r>
              <a:rPr lang="en-US" altLang="en-US" b="1" dirty="0">
                <a:latin typeface="+mn-lt"/>
              </a:rPr>
              <a:t>, International Atomic Energy Agency</a:t>
            </a:r>
            <a:r>
              <a:rPr lang="el-GR" altLang="en-US" b="1" dirty="0">
                <a:latin typeface="+mn-lt"/>
              </a:rPr>
              <a:t> (ΙΑΕΑ)</a:t>
            </a:r>
            <a:r>
              <a:rPr lang="en-US" altLang="en-US" b="1" dirty="0">
                <a:latin typeface="+mn-lt"/>
              </a:rPr>
              <a:t>,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RBI Zagreb, Croatia,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Vinča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Institute of Nuclear Sciences, Beograd, Serbia, University of Surrey, UK, IPPE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Obninsk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Russia, INFN Firenze, Italy</a:t>
            </a:r>
          </a:p>
          <a:p>
            <a:pPr eaLnBrk="1" hangingPunct="1"/>
            <a:endParaRPr lang="en-GB" alt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86891" y="5428962"/>
            <a:ext cx="889362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700" b="1" dirty="0" smtClean="0">
                <a:solidFill>
                  <a:srgbClr val="C00000"/>
                </a:solidFill>
              </a:rPr>
              <a:t>Ο επιταχυντής </a:t>
            </a:r>
            <a:r>
              <a:rPr lang="el-GR" sz="1700" b="1" dirty="0">
                <a:solidFill>
                  <a:srgbClr val="C00000"/>
                </a:solidFill>
              </a:rPr>
              <a:t>στο  </a:t>
            </a:r>
            <a:r>
              <a:rPr lang="el-GR" altLang="en-US" sz="1700" b="1" dirty="0">
                <a:solidFill>
                  <a:srgbClr val="C00000"/>
                </a:solidFill>
              </a:rPr>
              <a:t>ΕΚΕΦΕ «Δημόκριτος» </a:t>
            </a:r>
            <a:r>
              <a:rPr lang="el-GR" altLang="en-US" sz="1700" b="1" dirty="0" smtClean="0">
                <a:solidFill>
                  <a:srgbClr val="C00000"/>
                </a:solidFill>
              </a:rPr>
              <a:t>: μόλις τελείωσε η συνολική του αναβάθμιση και ξεκίνησαν τα πρώτα </a:t>
            </a:r>
            <a:r>
              <a:rPr lang="el-GR" altLang="en-US" sz="1700" b="1" dirty="0" smtClean="0">
                <a:solidFill>
                  <a:srgbClr val="C00000"/>
                </a:solidFill>
              </a:rPr>
              <a:t>πειράματα </a:t>
            </a:r>
            <a:r>
              <a:rPr lang="el-GR" altLang="en-US" sz="1700" b="1" dirty="0" smtClean="0">
                <a:solidFill>
                  <a:srgbClr val="C00000"/>
                </a:solidFill>
              </a:rPr>
              <a:t>με μεγάλη επιτυχία!</a:t>
            </a:r>
          </a:p>
          <a:p>
            <a:endParaRPr lang="en-US" altLang="en-US" sz="800" b="1" dirty="0" smtClean="0">
              <a:solidFill>
                <a:srgbClr val="C00000"/>
              </a:solidFill>
            </a:endParaRPr>
          </a:p>
          <a:p>
            <a:pPr algn="ctr"/>
            <a:r>
              <a:rPr lang="el-GR" altLang="en-US" sz="17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1700" b="1" dirty="0" smtClean="0">
                <a:solidFill>
                  <a:srgbClr val="C00000"/>
                </a:solidFill>
              </a:rPr>
              <a:t>     </a:t>
            </a:r>
            <a:r>
              <a:rPr lang="en-US" altLang="en-US" b="1" dirty="0" smtClean="0">
                <a:solidFill>
                  <a:srgbClr val="C00000"/>
                </a:solidFill>
              </a:rPr>
              <a:t>1   </a:t>
            </a:r>
            <a:r>
              <a:rPr lang="el-GR" altLang="en-US" b="1" dirty="0" smtClean="0">
                <a:solidFill>
                  <a:srgbClr val="C00000"/>
                </a:solidFill>
              </a:rPr>
              <a:t>Θέμα </a:t>
            </a:r>
            <a:r>
              <a:rPr lang="el-GR" altLang="en-US" b="1" dirty="0">
                <a:solidFill>
                  <a:srgbClr val="C00000"/>
                </a:solidFill>
              </a:rPr>
              <a:t>για </a:t>
            </a:r>
            <a:r>
              <a:rPr lang="el-GR" altLang="en-US" b="1" dirty="0" smtClean="0">
                <a:solidFill>
                  <a:srgbClr val="C00000"/>
                </a:solidFill>
              </a:rPr>
              <a:t>Μάστερ: </a:t>
            </a:r>
            <a:r>
              <a:rPr lang="el-GR" altLang="en-US" b="1" dirty="0" smtClean="0">
                <a:solidFill>
                  <a:srgbClr val="C00000"/>
                </a:solidFill>
              </a:rPr>
              <a:t>Χαρακτηρισμός λεπτού στόχου </a:t>
            </a:r>
            <a:r>
              <a:rPr lang="el-GR" altLang="en-US" b="1" baseline="30000" dirty="0" smtClean="0">
                <a:solidFill>
                  <a:srgbClr val="C00000"/>
                </a:solidFill>
              </a:rPr>
              <a:t>10</a:t>
            </a:r>
            <a:r>
              <a:rPr lang="el-GR" altLang="en-US" b="1" dirty="0" smtClean="0">
                <a:solidFill>
                  <a:srgbClr val="C00000"/>
                </a:solidFill>
              </a:rPr>
              <a:t>Β που χρησιμοποιείται τώρα στο </a:t>
            </a:r>
            <a:r>
              <a:rPr lang="en-GB" altLang="en-US" b="1" dirty="0" smtClean="0">
                <a:solidFill>
                  <a:srgbClr val="C00000"/>
                </a:solidFill>
              </a:rPr>
              <a:t>CERN</a:t>
            </a:r>
            <a:r>
              <a:rPr lang="el-GR" altLang="en-US" b="1" dirty="0" smtClean="0">
                <a:solidFill>
                  <a:srgbClr val="C00000"/>
                </a:solidFill>
              </a:rPr>
              <a:t>,</a:t>
            </a:r>
            <a:r>
              <a:rPr lang="en-GB" altLang="en-US" b="1" dirty="0" smtClean="0">
                <a:solidFill>
                  <a:srgbClr val="C00000"/>
                </a:solidFill>
              </a:rPr>
              <a:t> </a:t>
            </a:r>
            <a:r>
              <a:rPr lang="el-GR" altLang="en-US" b="1" dirty="0" smtClean="0">
                <a:solidFill>
                  <a:srgbClr val="C00000"/>
                </a:solidFill>
              </a:rPr>
              <a:t>μέσω της αντίδρασης (</a:t>
            </a:r>
            <a:r>
              <a:rPr lang="en-GB" altLang="en-US" b="1" dirty="0" smtClean="0">
                <a:solidFill>
                  <a:srgbClr val="C00000"/>
                </a:solidFill>
              </a:rPr>
              <a:t>d, </a:t>
            </a:r>
            <a:r>
              <a:rPr lang="el-GR" altLang="en-US" b="1" dirty="0" smtClean="0">
                <a:solidFill>
                  <a:srgbClr val="C00000"/>
                </a:solidFill>
              </a:rPr>
              <a:t>α</a:t>
            </a:r>
            <a:r>
              <a:rPr lang="el-GR" altLang="en-US" b="1" baseline="-25000" dirty="0" smtClean="0">
                <a:solidFill>
                  <a:srgbClr val="C00000"/>
                </a:solidFill>
              </a:rPr>
              <a:t>0</a:t>
            </a:r>
            <a:r>
              <a:rPr lang="el-GR" altLang="en-US" b="1" dirty="0" smtClean="0">
                <a:solidFill>
                  <a:srgbClr val="C00000"/>
                </a:solidFill>
              </a:rPr>
              <a:t>)</a:t>
            </a:r>
            <a:endParaRPr lang="el-GR" altLang="en-US" b="1" dirty="0" smtClean="0">
              <a:solidFill>
                <a:srgbClr val="C00000"/>
              </a:solidFill>
            </a:endParaRPr>
          </a:p>
          <a:p>
            <a:endParaRPr lang="el-GR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6"/>
          <a:stretch/>
        </p:blipFill>
        <p:spPr>
          <a:xfrm>
            <a:off x="111639" y="2780928"/>
            <a:ext cx="3847845" cy="26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4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xmlns="" id="{759CE00D-C736-4EC4-9858-7E7699213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0"/>
            <a:ext cx="87137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n-US" sz="800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l-GR" altLang="en-US" sz="2000" b="1" dirty="0" smtClean="0">
                <a:solidFill>
                  <a:srgbClr val="C00000"/>
                </a:solidFill>
              </a:rPr>
              <a:t>Μελέτη </a:t>
            </a:r>
            <a:r>
              <a:rPr lang="el-GR" altLang="en-US" sz="2000" b="1" dirty="0">
                <a:solidFill>
                  <a:srgbClr val="C00000"/>
                </a:solidFill>
              </a:rPr>
              <a:t>αντιδράσεων νετρονίων, στα πλαίσια του προγράμματος n_TOF στο CERN και στον επιταχυντή του  ΕΚΕΦΕ "Δημόκριτος"</a:t>
            </a:r>
            <a:r>
              <a:rPr lang="el-GR" altLang="en-US" sz="2000" dirty="0">
                <a:solidFill>
                  <a:srgbClr val="C00000"/>
                </a:solidFill>
              </a:rPr>
              <a:t> </a:t>
            </a:r>
            <a:endParaRPr lang="el-GR" altLang="en-US" sz="2000" dirty="0" smtClean="0">
              <a:solidFill>
                <a:srgbClr val="C00000"/>
              </a:solidFill>
            </a:endParaRPr>
          </a:p>
          <a:p>
            <a:pPr eaLnBrk="1" hangingPunct="1"/>
            <a:endParaRPr lang="el-GR" altLang="en-US" sz="2000" dirty="0">
              <a:solidFill>
                <a:srgbClr val="C00000"/>
              </a:solidFill>
            </a:endParaRPr>
          </a:p>
          <a:p>
            <a:pPr eaLnBrk="1" hangingPunct="1"/>
            <a:endParaRPr lang="el-GR" altLang="en-US" dirty="0"/>
          </a:p>
          <a:p>
            <a:pPr eaLnBrk="1" hangingPunct="1"/>
            <a:endParaRPr lang="el-GR" altLang="en-US" dirty="0"/>
          </a:p>
          <a:p>
            <a:pPr eaLnBrk="1" hangingPunct="1"/>
            <a:endParaRPr lang="el-GR" altLang="en-US" dirty="0"/>
          </a:p>
          <a:p>
            <a:pPr eaLnBrk="1" hangingPunct="1"/>
            <a:endParaRPr lang="el-GR" altLang="en-US" dirty="0"/>
          </a:p>
          <a:p>
            <a:pPr eaLnBrk="1" hangingPunct="1"/>
            <a:endParaRPr lang="el-GR" altLang="en-US" dirty="0"/>
          </a:p>
          <a:p>
            <a:pPr eaLnBrk="1" hangingPunct="1"/>
            <a:endParaRPr lang="el-GR" altLang="en-US" dirty="0"/>
          </a:p>
          <a:p>
            <a:pPr eaLnBrk="1" hangingPunct="1"/>
            <a:endParaRPr lang="el-GR" altLang="en-US" sz="1600" dirty="0"/>
          </a:p>
          <a:p>
            <a:pPr eaLnBrk="1" hangingPunct="1"/>
            <a:endParaRPr lang="el-GR" altLang="en-US" sz="1600" dirty="0" smtClean="0"/>
          </a:p>
          <a:p>
            <a:pPr eaLnBrk="1" hangingPunct="1"/>
            <a:r>
              <a:rPr lang="el-GR" altLang="en-US" sz="1600" dirty="0" smtClean="0"/>
              <a:t>Η </a:t>
            </a:r>
            <a:r>
              <a:rPr lang="el-GR" altLang="en-US" sz="1600" dirty="0"/>
              <a:t>μελέτη των αντιδράσεων νετρονίων (n,2n), (</a:t>
            </a:r>
            <a:r>
              <a:rPr lang="en-US" altLang="en-US" sz="1600" dirty="0" err="1"/>
              <a:t>n,p</a:t>
            </a:r>
            <a:r>
              <a:rPr lang="en-US" altLang="en-US" sz="1600" dirty="0"/>
              <a:t>)</a:t>
            </a:r>
            <a:r>
              <a:rPr lang="el-GR" altLang="en-US" sz="1600" dirty="0"/>
              <a:t>, (</a:t>
            </a:r>
            <a:r>
              <a:rPr lang="en-GB" altLang="en-US" sz="1600" dirty="0"/>
              <a:t>n</a:t>
            </a:r>
            <a:r>
              <a:rPr lang="el-GR" altLang="en-US" sz="1600" dirty="0"/>
              <a:t>,α) και (n,f) είναι σημαντική σε κλάδους της </a:t>
            </a:r>
            <a:r>
              <a:rPr lang="el-GR" altLang="en-US" sz="1600" b="1" dirty="0"/>
              <a:t>βασικής έρευνας</a:t>
            </a:r>
            <a:r>
              <a:rPr lang="el-GR" altLang="en-US" sz="1600" dirty="0"/>
              <a:t>, (αστρική πυρηνοσύνθεση, μηχανισμός αντιδράσεων, πυρηνική σχάση κλπ),  βρίσκουν όμως και σημαντικές εφαρμογές στην </a:t>
            </a:r>
            <a:r>
              <a:rPr lang="el-GR" altLang="en-US" sz="1600" b="1" dirty="0"/>
              <a:t>πυρηνική τεχνολογία</a:t>
            </a:r>
            <a:r>
              <a:rPr lang="el-GR" altLang="en-US" sz="1600" dirty="0"/>
              <a:t> (αποτέφρωση πυρηνικών αποβλήτων, καινοτόμοι πυρηνικοί </a:t>
            </a:r>
            <a:r>
              <a:rPr lang="el-GR" altLang="en-US" sz="1600" dirty="0" smtClean="0"/>
              <a:t>αντιδραστήρες: </a:t>
            </a:r>
            <a:r>
              <a:rPr lang="en-GB" altLang="en-US" sz="1600" dirty="0" smtClean="0"/>
              <a:t>Generation IV reactors &amp;</a:t>
            </a:r>
            <a:r>
              <a:rPr lang="el-GR" altLang="en-US" sz="1600" dirty="0" smtClean="0"/>
              <a:t>  </a:t>
            </a:r>
            <a:r>
              <a:rPr lang="el-GR" altLang="en-US" sz="1600" dirty="0"/>
              <a:t>ADS για παραγωγή καθαρής &amp; ασφαλούς πυρηνικής ενέργειας).</a:t>
            </a:r>
          </a:p>
        </p:txBody>
      </p:sp>
      <p:pic>
        <p:nvPicPr>
          <p:cNvPr id="3075" name="Picture 5" descr="tandem">
            <a:extLst>
              <a:ext uri="{FF2B5EF4-FFF2-40B4-BE49-F238E27FC236}">
                <a16:creationId xmlns:a16="http://schemas.microsoft.com/office/drawing/2014/main" xmlns="" id="{F3927F8E-1CF3-4DD3-8AE2-334BBDC4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0" y="908720"/>
            <a:ext cx="3831368" cy="217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TAC picture">
            <a:extLst>
              <a:ext uri="{FF2B5EF4-FFF2-40B4-BE49-F238E27FC236}">
                <a16:creationId xmlns:a16="http://schemas.microsoft.com/office/drawing/2014/main" xmlns="" id="{BEA93A2D-54FC-45DA-8884-331B9BD5E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458112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AutoShape 10" descr="IMG_1892.jpg">
            <a:extLst>
              <a:ext uri="{FF2B5EF4-FFF2-40B4-BE49-F238E27FC236}">
                <a16:creationId xmlns:a16="http://schemas.microsoft.com/office/drawing/2014/main" xmlns="" id="{1382C5B9-2AF6-4210-95D8-B1CF69D8AF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713038"/>
            <a:ext cx="7543800" cy="565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AutoShape 12" descr="IMG_1892.jpg">
            <a:extLst>
              <a:ext uri="{FF2B5EF4-FFF2-40B4-BE49-F238E27FC236}">
                <a16:creationId xmlns:a16="http://schemas.microsoft.com/office/drawing/2014/main" xmlns="" id="{6B421A2A-B101-4146-A819-4F62F93B99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713038"/>
            <a:ext cx="7543800" cy="565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AutoShape 14" descr="IMG_1892.jpg">
            <a:extLst>
              <a:ext uri="{FF2B5EF4-FFF2-40B4-BE49-F238E27FC236}">
                <a16:creationId xmlns:a16="http://schemas.microsoft.com/office/drawing/2014/main" xmlns="" id="{F373965E-E4D4-46FC-B3C3-EAC82879DB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713038"/>
            <a:ext cx="7543800" cy="565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AutoShape 16" descr="IMG 1892">
            <a:extLst>
              <a:ext uri="{FF2B5EF4-FFF2-40B4-BE49-F238E27FC236}">
                <a16:creationId xmlns:a16="http://schemas.microsoft.com/office/drawing/2014/main" xmlns="" id="{BAECBAF9-0D28-4E16-8BDC-E2A4FEBA15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AutoShape 18" descr="IMG_1892.jpg">
            <a:extLst>
              <a:ext uri="{FF2B5EF4-FFF2-40B4-BE49-F238E27FC236}">
                <a16:creationId xmlns:a16="http://schemas.microsoft.com/office/drawing/2014/main" xmlns="" id="{A63A7DC6-A1EC-4A05-B056-6F14DF9C7A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713038"/>
            <a:ext cx="7543800" cy="565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84" name="Picture 19" descr="C:\Pictures\n_TOF_P1000782_5oct-me.jpg">
            <a:extLst>
              <a:ext uri="{FF2B5EF4-FFF2-40B4-BE49-F238E27FC236}">
                <a16:creationId xmlns:a16="http://schemas.microsoft.com/office/drawing/2014/main" xmlns="" id="{673F74A3-DC9B-400E-AFFA-D522221F1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52" y="458112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4032448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1" descr="C:\Users\User\Desktop\ΥΛΙΚΟ ΔΙΠΛΩΜΑΤΙΚΗΣ\ΠΡΟΧΕΙΡΑ_BACKUP\ΦΩΤΟΓΡΑΦΙΚΟ ΥΛΙΚΟ\20190225_1605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20" y="4581128"/>
            <a:ext cx="2947241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5420" y="836712"/>
            <a:ext cx="5609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l-GR" dirty="0" smtClean="0"/>
              <a:t>παλμοί </a:t>
            </a:r>
            <a:r>
              <a:rPr lang="en-US" dirty="0" smtClean="0"/>
              <a:t>p </a:t>
            </a:r>
            <a:r>
              <a:rPr lang="el-GR" dirty="0"/>
              <a:t>από το</a:t>
            </a:r>
            <a:r>
              <a:rPr lang="en-US" dirty="0"/>
              <a:t> Proton Synchrotron (PS)</a:t>
            </a:r>
            <a:r>
              <a:rPr lang="el-GR" dirty="0"/>
              <a:t>  προσπίπτουν σε στόχο </a:t>
            </a:r>
            <a:r>
              <a:rPr lang="en-GB" dirty="0" err="1"/>
              <a:t>Pb</a:t>
            </a:r>
            <a:r>
              <a:rPr lang="en-GB" dirty="0"/>
              <a:t> –</a:t>
            </a:r>
            <a:r>
              <a:rPr lang="el-GR" dirty="0"/>
              <a:t> κατακερματισμός </a:t>
            </a:r>
          </a:p>
          <a:p>
            <a:r>
              <a:rPr lang="en-US" dirty="0"/>
              <a:t>7 × 10</a:t>
            </a:r>
            <a:r>
              <a:rPr lang="en-US" baseline="30000" dirty="0"/>
              <a:t>12</a:t>
            </a:r>
            <a:r>
              <a:rPr lang="en-US" dirty="0"/>
              <a:t> </a:t>
            </a:r>
            <a:r>
              <a:rPr lang="en-GB" dirty="0"/>
              <a:t>p</a:t>
            </a:r>
            <a:r>
              <a:rPr lang="en-US" dirty="0" smtClean="0"/>
              <a:t> </a:t>
            </a:r>
            <a:r>
              <a:rPr lang="el-GR" dirty="0" smtClean="0"/>
              <a:t>ανά παλμό</a:t>
            </a:r>
            <a:endParaRPr lang="el-GR" dirty="0"/>
          </a:p>
          <a:p>
            <a:r>
              <a:rPr lang="en-US" dirty="0"/>
              <a:t>2 × 10</a:t>
            </a:r>
            <a:r>
              <a:rPr lang="en-US" baseline="30000" dirty="0"/>
              <a:t>15</a:t>
            </a:r>
            <a:r>
              <a:rPr lang="en-US" dirty="0"/>
              <a:t> </a:t>
            </a:r>
            <a:r>
              <a:rPr lang="en-US" dirty="0" smtClean="0"/>
              <a:t>n </a:t>
            </a:r>
            <a:r>
              <a:rPr lang="el-GR" dirty="0" smtClean="0"/>
              <a:t>ανά παλμό</a:t>
            </a:r>
            <a:endParaRPr lang="en-US" dirty="0"/>
          </a:p>
          <a:p>
            <a:r>
              <a:rPr lang="en-US" dirty="0"/>
              <a:t>6 ns </a:t>
            </a:r>
            <a:r>
              <a:rPr lang="el-GR" dirty="0" smtClean="0"/>
              <a:t>εύρος παλμού  κάθε </a:t>
            </a:r>
            <a:r>
              <a:rPr lang="en-US" dirty="0" smtClean="0"/>
              <a:t>1.2s  </a:t>
            </a:r>
            <a:endParaRPr lang="en-US" dirty="0"/>
          </a:p>
          <a:p>
            <a:r>
              <a:rPr lang="el-GR" dirty="0"/>
              <a:t>Προσδιορισμός της ενέργειας νετρονίων από τον χρόνο  διαδρομής  (πτήσης) τους </a:t>
            </a:r>
            <a:r>
              <a:rPr lang="en-US" dirty="0"/>
              <a:t>Time of Flight  </a:t>
            </a:r>
          </a:p>
          <a:p>
            <a:r>
              <a:rPr lang="el-GR" dirty="0" smtClean="0"/>
              <a:t>Εξαιρετική χρονική &amp; ενεργειακή διακριτική ικανότητα</a:t>
            </a:r>
            <a:endParaRPr lang="el-GR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7044"/>
            <a:ext cx="4115166" cy="273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707" y="188640"/>
            <a:ext cx="8498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Εγκατάσταση  νετρονίων </a:t>
            </a:r>
            <a:r>
              <a:rPr lang="en-GB" sz="2800" b="1" dirty="0" smtClean="0"/>
              <a:t>n</a:t>
            </a:r>
            <a:r>
              <a:rPr lang="el-GR" sz="2800" b="1" dirty="0"/>
              <a:t>_</a:t>
            </a:r>
            <a:r>
              <a:rPr lang="en-GB" sz="2800" b="1" dirty="0"/>
              <a:t>TOF</a:t>
            </a:r>
            <a:r>
              <a:rPr lang="el-GR" sz="2800" b="1" dirty="0"/>
              <a:t> στο </a:t>
            </a:r>
            <a:r>
              <a:rPr lang="en-GB" sz="2800" b="1" dirty="0"/>
              <a:t>CERN </a:t>
            </a:r>
            <a:endParaRPr lang="el-GR" sz="2800" dirty="0"/>
          </a:p>
        </p:txBody>
      </p:sp>
      <p:pic>
        <p:nvPicPr>
          <p:cNvPr id="5" name="Picture 7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8600" y="858597"/>
            <a:ext cx="1499864" cy="883413"/>
          </a:xfrm>
          <a:prstGeom prst="rect">
            <a:avLst/>
          </a:prstGeom>
          <a:ln>
            <a:noFill/>
          </a:ln>
        </p:spPr>
      </p:pic>
      <p:pic>
        <p:nvPicPr>
          <p:cNvPr id="6" name="Picture 7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908720"/>
            <a:ext cx="1084217" cy="939373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71600" y="6125234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n</a:t>
            </a:r>
            <a:r>
              <a:rPr lang="el-GR" sz="2000" b="1" dirty="0"/>
              <a:t>_</a:t>
            </a:r>
            <a:r>
              <a:rPr lang="en-GB" sz="2000" b="1" dirty="0"/>
              <a:t>TOF collaboration </a:t>
            </a:r>
            <a:r>
              <a:rPr lang="el-GR" sz="2000" b="1" dirty="0"/>
              <a:t>- </a:t>
            </a:r>
            <a:r>
              <a:rPr lang="en-GB" dirty="0"/>
              <a:t>46 </a:t>
            </a:r>
            <a:r>
              <a:rPr lang="el-GR" dirty="0"/>
              <a:t>Ινστιτούτα -130 Ερευνητές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7044"/>
            <a:ext cx="4529896" cy="27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3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42900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dirty="0" smtClean="0"/>
              <a:t>Μετρήσεις </a:t>
            </a:r>
            <a:r>
              <a:rPr lang="el-GR" altLang="en-US" dirty="0"/>
              <a:t>ενεργών διατομών αντιδράσεων σχάσης </a:t>
            </a:r>
            <a:endParaRPr lang="en-US" altLang="en-US" dirty="0"/>
          </a:p>
          <a:p>
            <a:pPr eaLnBrk="1" hangingPunct="1"/>
            <a:r>
              <a:rPr lang="el-GR" altLang="en-US" b="1" dirty="0"/>
              <a:t>(</a:t>
            </a:r>
            <a:r>
              <a:rPr lang="en-GB" altLang="en-US" b="1" dirty="0" err="1"/>
              <a:t>n,f</a:t>
            </a:r>
            <a:r>
              <a:rPr lang="el-GR" altLang="en-US" b="1" dirty="0"/>
              <a:t>) </a:t>
            </a:r>
            <a:r>
              <a:rPr lang="el-GR" altLang="en-US" dirty="0"/>
              <a:t>σε </a:t>
            </a:r>
            <a:r>
              <a:rPr lang="el-GR" altLang="en-US" b="1" baseline="30000" dirty="0"/>
              <a:t>234</a:t>
            </a:r>
            <a:r>
              <a:rPr lang="en-GB" altLang="en-US" b="1" dirty="0"/>
              <a:t>U</a:t>
            </a:r>
            <a:r>
              <a:rPr lang="el-GR" altLang="en-US" b="1" dirty="0"/>
              <a:t>,</a:t>
            </a:r>
            <a:r>
              <a:rPr lang="en-GB" altLang="en-US" b="1" dirty="0"/>
              <a:t> </a:t>
            </a:r>
            <a:r>
              <a:rPr lang="en-GB" altLang="en-US" b="1" baseline="30000" dirty="0"/>
              <a:t>237</a:t>
            </a:r>
            <a:r>
              <a:rPr lang="en-GB" altLang="en-US" b="1" dirty="0"/>
              <a:t>Np, </a:t>
            </a:r>
            <a:r>
              <a:rPr lang="en-GB" altLang="en-US" b="1" baseline="30000" dirty="0"/>
              <a:t>240</a:t>
            </a:r>
            <a:r>
              <a:rPr lang="en-GB" altLang="en-US" b="1" dirty="0"/>
              <a:t>Pu</a:t>
            </a:r>
            <a:r>
              <a:rPr lang="el-GR" altLang="en-US" b="1" dirty="0"/>
              <a:t>,</a:t>
            </a:r>
            <a:r>
              <a:rPr lang="en-GB" altLang="en-US" b="1" dirty="0"/>
              <a:t> </a:t>
            </a:r>
            <a:r>
              <a:rPr lang="en-GB" altLang="en-US" b="1" baseline="30000" dirty="0"/>
              <a:t>242</a:t>
            </a:r>
            <a:r>
              <a:rPr lang="en-GB" altLang="en-US" b="1" dirty="0"/>
              <a:t>Pu, </a:t>
            </a:r>
            <a:r>
              <a:rPr lang="en-GB" altLang="en-US" b="1" baseline="30000" dirty="0"/>
              <a:t>230</a:t>
            </a:r>
            <a:r>
              <a:rPr lang="en-GB" altLang="en-US" b="1" dirty="0"/>
              <a:t>Th, </a:t>
            </a:r>
          </a:p>
          <a:p>
            <a:pPr eaLnBrk="1" hangingPunct="1"/>
            <a:r>
              <a:rPr lang="el-GR" altLang="en-US" dirty="0"/>
              <a:t>με τους καινοτόμους ανιχνευτές </a:t>
            </a:r>
            <a:r>
              <a:rPr lang="en-GB" altLang="en-US" b="1" dirty="0" err="1"/>
              <a:t>Micromegas</a:t>
            </a:r>
            <a:r>
              <a:rPr lang="en-GB" altLang="en-US" dirty="0"/>
              <a:t> </a:t>
            </a:r>
          </a:p>
          <a:p>
            <a:pPr eaLnBrk="1" hangingPunct="1"/>
            <a:r>
              <a:rPr lang="el-GR" altLang="en-US" b="1" dirty="0"/>
              <a:t>Θεωρητική μελέτη</a:t>
            </a:r>
            <a:r>
              <a:rPr lang="en-US" altLang="en-US" b="1" dirty="0"/>
              <a:t> </a:t>
            </a:r>
            <a:r>
              <a:rPr lang="en-GB" altLang="en-US" b="1" dirty="0"/>
              <a:t>:</a:t>
            </a:r>
            <a:r>
              <a:rPr lang="en-GB" altLang="en-US" dirty="0"/>
              <a:t> </a:t>
            </a:r>
            <a:r>
              <a:rPr lang="el-GR" altLang="en-US" dirty="0"/>
              <a:t>κώδικες  </a:t>
            </a:r>
            <a:r>
              <a:rPr lang="en-GB" altLang="en-US" dirty="0"/>
              <a:t>EMPIRE, TALYS</a:t>
            </a:r>
            <a:endParaRPr lang="el-GR" altLang="en-US" dirty="0"/>
          </a:p>
          <a:p>
            <a:pPr eaLnBrk="1" hangingPunct="1"/>
            <a:r>
              <a:rPr lang="el-GR" altLang="en-US" b="1" dirty="0"/>
              <a:t>Προσομοιώσεις :</a:t>
            </a:r>
            <a:r>
              <a:rPr lang="el-GR" altLang="en-US" dirty="0"/>
              <a:t> κώδικες </a:t>
            </a:r>
            <a:r>
              <a:rPr lang="en-GB" altLang="en-US" dirty="0"/>
              <a:t> MCNP, FLUKA, GEANT</a:t>
            </a:r>
          </a:p>
          <a:p>
            <a:pPr eaLnBrk="1" hangingPunct="1"/>
            <a:r>
              <a:rPr lang="el-GR" altLang="en-US" dirty="0" smtClean="0"/>
              <a:t>6 </a:t>
            </a:r>
            <a:r>
              <a:rPr lang="el-GR" altLang="en-US" dirty="0"/>
              <a:t>Διδακτορικά ολοκληρώθηκαν </a:t>
            </a:r>
            <a:r>
              <a:rPr lang="el-GR" altLang="en-US" dirty="0" smtClean="0"/>
              <a:t>και</a:t>
            </a:r>
            <a:endParaRPr lang="el-GR" altLang="en-US" dirty="0"/>
          </a:p>
          <a:p>
            <a:pPr eaLnBrk="1" hangingPunct="1"/>
            <a:r>
              <a:rPr lang="el-GR" altLang="en-US" dirty="0"/>
              <a:t>Πολλά </a:t>
            </a:r>
            <a:r>
              <a:rPr lang="en-GB" altLang="en-US" dirty="0"/>
              <a:t>Master </a:t>
            </a:r>
            <a:r>
              <a:rPr lang="el-GR" altLang="en-US" dirty="0"/>
              <a:t>και Διπλωματικές </a:t>
            </a:r>
            <a:endParaRPr lang="en-US" altLang="en-US" dirty="0"/>
          </a:p>
          <a:p>
            <a:pPr eaLnBrk="1" hangingPunct="1"/>
            <a:endParaRPr lang="el-GR" altLang="en-US" dirty="0"/>
          </a:p>
        </p:txBody>
      </p:sp>
      <p:pic>
        <p:nvPicPr>
          <p:cNvPr id="5" name="Picture 9" descr="MGAS_new (2)">
            <a:extLst>
              <a:ext uri="{FF2B5EF4-FFF2-40B4-BE49-F238E27FC236}">
                <a16:creationId xmlns:a16="http://schemas.microsoft.com/office/drawing/2014/main" xmlns="" id="{28424FA2-0D32-438A-8EB2-4A7C1573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87" y="3284984"/>
            <a:ext cx="3161509" cy="198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69753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r>
              <a:rPr lang="el-GR" dirty="0"/>
              <a:t>γκατάσταση νέας πειραματικής γραμμής κοντά στον</a:t>
            </a:r>
            <a:r>
              <a:rPr lang="en-GB" dirty="0"/>
              <a:t>  </a:t>
            </a:r>
            <a:r>
              <a:rPr lang="el-GR" dirty="0"/>
              <a:t>στόχο </a:t>
            </a:r>
            <a:r>
              <a:rPr lang="en-GB" dirty="0" err="1"/>
              <a:t>Pb</a:t>
            </a:r>
            <a:r>
              <a:rPr lang="el-GR" dirty="0"/>
              <a:t> – ΝΕΑ</a:t>
            </a:r>
            <a:r>
              <a:rPr lang="en-GB" dirty="0"/>
              <a:t>R station</a:t>
            </a:r>
            <a:endParaRPr lang="el-GR" dirty="0"/>
          </a:p>
          <a:p>
            <a:endParaRPr lang="el-GR" dirty="0"/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l-GR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911474" cy="228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96766" y="1058540"/>
            <a:ext cx="476772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C00000"/>
                </a:solidFill>
              </a:rPr>
              <a:t>Χαρακτηρισμός της δέσμης νετρονίων με τη μέθοδο </a:t>
            </a:r>
            <a:r>
              <a:rPr lang="en-GB" dirty="0">
                <a:solidFill>
                  <a:srgbClr val="C00000"/>
                </a:solidFill>
              </a:rPr>
              <a:t>Multiple foil activation</a:t>
            </a:r>
            <a:r>
              <a:rPr lang="el-GR" dirty="0">
                <a:solidFill>
                  <a:srgbClr val="C00000"/>
                </a:solidFill>
              </a:rPr>
              <a:t>: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  <a:p>
            <a:r>
              <a:rPr lang="en-GB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A</a:t>
            </a:r>
            <a:r>
              <a:rPr lang="el-GR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κτινοβόληση </a:t>
            </a:r>
            <a:r>
              <a:rPr lang="el-GR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λεπτών στόχων  επί 3 </a:t>
            </a:r>
            <a:r>
              <a:rPr lang="el-GR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εβδομάδες – Μετρήσεις με </a:t>
            </a:r>
            <a:r>
              <a:rPr lang="en-GB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HPGe</a:t>
            </a:r>
            <a:r>
              <a:rPr lang="en-GB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– A</a:t>
            </a:r>
            <a:r>
              <a:rPr lang="el-GR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νάλυση φασμάτων – Αξιολόγηση αποτελεσμάτων &amp; Αποσυνέλιξη  με τον κώδικα </a:t>
            </a:r>
            <a:r>
              <a:rPr lang="en-GB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SAND</a:t>
            </a:r>
            <a:endParaRPr lang="el-GR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endParaRPr lang="el-GR" sz="800" dirty="0">
              <a:solidFill>
                <a:srgbClr val="C00000"/>
              </a:solidFill>
            </a:endParaRPr>
          </a:p>
          <a:p>
            <a:r>
              <a:rPr lang="el-GR" dirty="0"/>
              <a:t>Δυο </a:t>
            </a:r>
            <a:r>
              <a:rPr lang="el-GR" dirty="0" smtClean="0"/>
              <a:t>Διπλωματικές </a:t>
            </a:r>
            <a:r>
              <a:rPr lang="el-GR" dirty="0" smtClean="0"/>
              <a:t>ολοκληρώθηκαν πέρσι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553000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 Διδακτορικές διατριβές </a:t>
            </a:r>
            <a:r>
              <a:rPr lang="el-GR" dirty="0" smtClean="0"/>
              <a:t>σε εξέλιξη </a:t>
            </a:r>
            <a:r>
              <a:rPr lang="el-GR" dirty="0" smtClean="0"/>
              <a:t>:</a:t>
            </a:r>
            <a:r>
              <a:rPr lang="en-GB" dirty="0" smtClean="0"/>
              <a:t> </a:t>
            </a:r>
            <a:r>
              <a:rPr lang="en-GB" b="1" dirty="0" smtClean="0"/>
              <a:t>M</a:t>
            </a:r>
            <a:r>
              <a:rPr lang="el-GR" b="1" dirty="0" smtClean="0"/>
              <a:t>έτρηση της ενεργού διατομής  </a:t>
            </a:r>
            <a:r>
              <a:rPr lang="el-GR" b="1" baseline="30000" dirty="0" smtClean="0"/>
              <a:t>243</a:t>
            </a:r>
            <a:r>
              <a:rPr lang="el-GR" b="1" dirty="0" smtClean="0"/>
              <a:t>Α</a:t>
            </a:r>
            <a:r>
              <a:rPr lang="en-GB" b="1" dirty="0" smtClean="0"/>
              <a:t>m(</a:t>
            </a:r>
            <a:r>
              <a:rPr lang="en-GB" b="1" dirty="0" err="1" smtClean="0"/>
              <a:t>n,f</a:t>
            </a:r>
            <a:r>
              <a:rPr lang="en-GB" b="1" dirty="0" smtClean="0"/>
              <a:t>)  </a:t>
            </a:r>
            <a:r>
              <a:rPr lang="el-GR" dirty="0" smtClean="0"/>
              <a:t>με </a:t>
            </a:r>
            <a:r>
              <a:rPr lang="en-GB" dirty="0" err="1" smtClean="0"/>
              <a:t>Micromegas</a:t>
            </a:r>
            <a:r>
              <a:rPr lang="en-GB" dirty="0" smtClean="0"/>
              <a:t> detectors </a:t>
            </a:r>
            <a:r>
              <a:rPr lang="el-GR" dirty="0" smtClean="0"/>
              <a:t>&amp;</a:t>
            </a:r>
            <a:r>
              <a:rPr lang="en-GB" dirty="0" smtClean="0"/>
              <a:t> </a:t>
            </a:r>
            <a:r>
              <a:rPr lang="el-GR" dirty="0" smtClean="0"/>
              <a:t>Μελέτη και </a:t>
            </a:r>
            <a:r>
              <a:rPr lang="el-GR" b="1" dirty="0" smtClean="0"/>
              <a:t>ανάπτυξη </a:t>
            </a:r>
            <a:r>
              <a:rPr lang="en-GB" b="1" dirty="0" smtClean="0"/>
              <a:t>Diamond detectors </a:t>
            </a:r>
            <a:r>
              <a:rPr lang="el-GR" dirty="0" smtClean="0"/>
              <a:t>με στόχο τη μέτρηση της υψηλής ροής νετρονίων στο </a:t>
            </a:r>
            <a:r>
              <a:rPr lang="en-GB" dirty="0" smtClean="0"/>
              <a:t>NEAR station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b="1" dirty="0">
                <a:solidFill>
                  <a:srgbClr val="C00000"/>
                </a:solidFill>
              </a:rPr>
              <a:t> </a:t>
            </a:r>
            <a:r>
              <a:rPr lang="el-GR" altLang="en-US" b="1" dirty="0">
                <a:solidFill>
                  <a:srgbClr val="C00000"/>
                </a:solidFill>
              </a:rPr>
              <a:t>n_TOF </a:t>
            </a:r>
            <a:r>
              <a:rPr lang="en-GB" altLang="en-US" b="1" dirty="0">
                <a:solidFill>
                  <a:srgbClr val="C00000"/>
                </a:solidFill>
              </a:rPr>
              <a:t> collaboration </a:t>
            </a:r>
            <a:r>
              <a:rPr lang="el-GR" altLang="en-US" b="1" dirty="0">
                <a:solidFill>
                  <a:srgbClr val="C00000"/>
                </a:solidFill>
              </a:rPr>
              <a:t>στο CERN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05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04664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b="1" dirty="0">
                <a:solidFill>
                  <a:srgbClr val="C00000"/>
                </a:solidFill>
              </a:rPr>
              <a:t>  </a:t>
            </a:r>
            <a:r>
              <a:rPr lang="el-GR" altLang="en-US" b="1" dirty="0">
                <a:solidFill>
                  <a:srgbClr val="C00000"/>
                </a:solidFill>
              </a:rPr>
              <a:t>Αντιδράσεις νετρονίων</a:t>
            </a:r>
            <a:r>
              <a:rPr lang="el-GR" altLang="en-US" sz="2000" b="1" dirty="0">
                <a:solidFill>
                  <a:srgbClr val="C00000"/>
                </a:solidFill>
              </a:rPr>
              <a:t> στον επιταχυντή του  ΕΚΕΦΕ «Δημόκριτος»</a:t>
            </a:r>
          </a:p>
          <a:p>
            <a:pPr eaLnBrk="1" hangingPunct="1"/>
            <a:endParaRPr lang="el-GR" dirty="0"/>
          </a:p>
          <a:p>
            <a:r>
              <a:rPr lang="el-GR" altLang="en-US" dirty="0"/>
              <a:t>Α</a:t>
            </a:r>
            <a:r>
              <a:rPr lang="el-GR" altLang="en-US" dirty="0" smtClean="0"/>
              <a:t>.  </a:t>
            </a:r>
            <a:r>
              <a:rPr lang="el-GR" altLang="en-US" dirty="0" smtClean="0"/>
              <a:t>Λόγω της αναβάθμισης και ανακαίνισης του επιταχυντή, </a:t>
            </a:r>
            <a:r>
              <a:rPr lang="el-GR" altLang="en-US" dirty="0" smtClean="0"/>
              <a:t>ξεκίνησε  </a:t>
            </a:r>
            <a:r>
              <a:rPr lang="el-GR" altLang="en-US" dirty="0" smtClean="0"/>
              <a:t>ένα πρόγραμμα χαρακτηρισμού της δέσμης νετρονίων που παράγονται από 4 αντδράσεις :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•  ~ 120 – 650 </a:t>
            </a:r>
            <a:r>
              <a:rPr lang="en-US" dirty="0" err="1"/>
              <a:t>keV</a:t>
            </a:r>
            <a:r>
              <a:rPr lang="en-US" dirty="0"/>
              <a:t> via the </a:t>
            </a:r>
            <a:r>
              <a:rPr lang="en-US" baseline="30000" dirty="0"/>
              <a:t>7</a:t>
            </a:r>
            <a:r>
              <a:rPr lang="en-US" dirty="0"/>
              <a:t>Li(</a:t>
            </a:r>
            <a:r>
              <a:rPr lang="en-US" dirty="0" err="1"/>
              <a:t>p,n</a:t>
            </a:r>
            <a:r>
              <a:rPr lang="en-US" dirty="0"/>
              <a:t>)</a:t>
            </a:r>
            <a:r>
              <a:rPr lang="en-US" baseline="30000" dirty="0"/>
              <a:t>7</a:t>
            </a:r>
            <a:r>
              <a:rPr lang="en-US" dirty="0"/>
              <a:t>Be reaction - Flux: ~ 10</a:t>
            </a:r>
            <a:r>
              <a:rPr lang="en-US" baseline="30000" dirty="0"/>
              <a:t>4</a:t>
            </a:r>
            <a:r>
              <a:rPr lang="en-US" dirty="0"/>
              <a:t>n/cm</a:t>
            </a:r>
            <a:r>
              <a:rPr lang="en-US" baseline="30000" dirty="0"/>
              <a:t>2</a:t>
            </a:r>
            <a:r>
              <a:rPr lang="en-US" dirty="0"/>
              <a:t>s</a:t>
            </a:r>
          </a:p>
          <a:p>
            <a:pPr marL="285750" indent="-285750"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~ 2- 5.3 MeV via the  </a:t>
            </a:r>
            <a:r>
              <a:rPr lang="en-US" baseline="30000" dirty="0"/>
              <a:t>3</a:t>
            </a:r>
            <a:r>
              <a:rPr lang="en-US" dirty="0"/>
              <a:t>H(</a:t>
            </a:r>
            <a:r>
              <a:rPr lang="en-US" dirty="0" err="1"/>
              <a:t>p,n</a:t>
            </a:r>
            <a:r>
              <a:rPr lang="en-US" dirty="0"/>
              <a:t>)</a:t>
            </a:r>
            <a:r>
              <a:rPr lang="en-US" baseline="30000" dirty="0"/>
              <a:t>3</a:t>
            </a:r>
            <a:r>
              <a:rPr lang="en-US" dirty="0"/>
              <a:t>He reaction</a:t>
            </a:r>
            <a:r>
              <a:rPr lang="el-GR" dirty="0"/>
              <a:t> </a:t>
            </a:r>
            <a:r>
              <a:rPr lang="en-US" dirty="0"/>
              <a:t>– Flux : ~ 10</a:t>
            </a:r>
            <a:r>
              <a:rPr lang="en-US" baseline="30000" dirty="0"/>
              <a:t>5</a:t>
            </a:r>
            <a:r>
              <a:rPr lang="en-US" dirty="0"/>
              <a:t>n/cm</a:t>
            </a:r>
            <a:r>
              <a:rPr lang="en-US" baseline="30000" dirty="0"/>
              <a:t>2</a:t>
            </a:r>
            <a:r>
              <a:rPr lang="en-US" dirty="0"/>
              <a:t>s</a:t>
            </a:r>
          </a:p>
          <a:p>
            <a:r>
              <a:rPr lang="en-US" dirty="0"/>
              <a:t>•  ~ 4.0 – 11.4 MeV via the </a:t>
            </a:r>
            <a:r>
              <a:rPr lang="en-US" baseline="30000" dirty="0"/>
              <a:t>2</a:t>
            </a:r>
            <a:r>
              <a:rPr lang="en-US" dirty="0"/>
              <a:t>H(</a:t>
            </a:r>
            <a:r>
              <a:rPr lang="en-US" dirty="0" err="1"/>
              <a:t>d,n</a:t>
            </a:r>
            <a:r>
              <a:rPr lang="en-US" dirty="0"/>
              <a:t>)</a:t>
            </a:r>
            <a:r>
              <a:rPr lang="en-US" baseline="30000" dirty="0"/>
              <a:t>3</a:t>
            </a:r>
            <a:r>
              <a:rPr lang="en-US" dirty="0"/>
              <a:t>He reaction - Flux: ~ 10</a:t>
            </a:r>
            <a:r>
              <a:rPr lang="en-US" baseline="30000" dirty="0"/>
              <a:t>6</a:t>
            </a:r>
            <a:r>
              <a:rPr lang="en-US" dirty="0"/>
              <a:t>n/cm</a:t>
            </a:r>
            <a:r>
              <a:rPr lang="en-US" baseline="30000" dirty="0"/>
              <a:t>2</a:t>
            </a:r>
            <a:r>
              <a:rPr lang="en-US" dirty="0"/>
              <a:t>s</a:t>
            </a:r>
          </a:p>
          <a:p>
            <a:r>
              <a:rPr lang="en-US" dirty="0"/>
              <a:t>•  ~ 16 – 20 MeV via the </a:t>
            </a:r>
            <a:r>
              <a:rPr lang="en-US" baseline="30000" dirty="0"/>
              <a:t>3</a:t>
            </a:r>
            <a:r>
              <a:rPr lang="en-US" dirty="0"/>
              <a:t>H(</a:t>
            </a:r>
            <a:r>
              <a:rPr lang="en-US" dirty="0" err="1"/>
              <a:t>d,n</a:t>
            </a:r>
            <a:r>
              <a:rPr lang="en-US" dirty="0"/>
              <a:t>)</a:t>
            </a:r>
            <a:r>
              <a:rPr lang="en-US" baseline="30000" dirty="0"/>
              <a:t>4</a:t>
            </a:r>
            <a:r>
              <a:rPr lang="en-US" dirty="0"/>
              <a:t>He reaction</a:t>
            </a:r>
            <a:r>
              <a:rPr lang="el-GR" dirty="0"/>
              <a:t> </a:t>
            </a:r>
            <a:r>
              <a:rPr lang="en-US" dirty="0"/>
              <a:t> - Flux: ~ </a:t>
            </a:r>
            <a:r>
              <a:rPr lang="en-US" dirty="0" smtClean="0"/>
              <a:t>10</a:t>
            </a:r>
            <a:r>
              <a:rPr lang="en-US" baseline="30000" dirty="0" smtClean="0"/>
              <a:t>5</a:t>
            </a:r>
            <a:r>
              <a:rPr lang="en-US" dirty="0" smtClean="0"/>
              <a:t>n/cm</a:t>
            </a:r>
            <a:r>
              <a:rPr lang="en-US" baseline="30000" dirty="0" smtClean="0"/>
              <a:t>2</a:t>
            </a:r>
            <a:r>
              <a:rPr lang="en-US" dirty="0" smtClean="0"/>
              <a:t>s</a:t>
            </a:r>
            <a:endParaRPr lang="el-GR" dirty="0" smtClean="0"/>
          </a:p>
          <a:p>
            <a:endParaRPr lang="el-GR" sz="1000" dirty="0"/>
          </a:p>
          <a:p>
            <a:pPr marL="285750" indent="-285750">
              <a:buFont typeface="Wingdings" pitchFamily="2" charset="2"/>
              <a:buChar char="v"/>
            </a:pPr>
            <a:r>
              <a:rPr lang="el-GR" altLang="en-US" dirty="0" smtClean="0"/>
              <a:t>Για κάθε μια από αυτές τις αντιδράσεις απαιτούνται  μετρήσεις με τη μέθοδο της πολλαπλής ενεργοποίησης λεπτών στόχων (</a:t>
            </a:r>
            <a:r>
              <a:rPr lang="en-GB" altLang="en-US" dirty="0" smtClean="0"/>
              <a:t>multiple foil activation) </a:t>
            </a:r>
            <a:r>
              <a:rPr lang="el-GR" altLang="en-US" dirty="0"/>
              <a:t>– Μετρήσεις με HPGe – Aνάλυση φασμάτων – Αξιολόγηση αποτελεσμάτων &amp; Αποσυνέλιξη  με τον κώδικα  </a:t>
            </a:r>
            <a:r>
              <a:rPr lang="el-GR" altLang="en-US" dirty="0" smtClean="0"/>
              <a:t>SAND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altLang="en-US" dirty="0"/>
              <a:t>Για κάθε μια από αυτές τις αντιδράσεις απαιτούνται </a:t>
            </a:r>
            <a:r>
              <a:rPr lang="el-GR" altLang="en-US" dirty="0" smtClean="0"/>
              <a:t>προσομοιώσεις (</a:t>
            </a:r>
            <a:r>
              <a:rPr lang="en-GB" altLang="en-US" dirty="0" smtClean="0"/>
              <a:t>simulations) </a:t>
            </a:r>
            <a:r>
              <a:rPr lang="el-GR" altLang="en-US" dirty="0" smtClean="0"/>
              <a:t>με τον κώδικα  </a:t>
            </a:r>
            <a:r>
              <a:rPr lang="en-GB" altLang="en-US" dirty="0" smtClean="0"/>
              <a:t>GEANT4</a:t>
            </a:r>
            <a:endParaRPr lang="el-GR" altLang="en-US" dirty="0" smtClean="0"/>
          </a:p>
          <a:p>
            <a:pPr marL="285750" indent="-285750">
              <a:buFont typeface="Wingdings" pitchFamily="2" charset="2"/>
              <a:buChar char="v"/>
            </a:pPr>
            <a:endParaRPr lang="el-G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855501"/>
            <a:ext cx="3600401" cy="190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89002"/>
            <a:ext cx="3362615" cy="189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0119" y="5048016"/>
            <a:ext cx="18219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2-3 </a:t>
            </a:r>
            <a:r>
              <a:rPr lang="el-GR" dirty="0" smtClean="0">
                <a:solidFill>
                  <a:srgbClr val="FF0000"/>
                </a:solidFill>
              </a:rPr>
              <a:t>Θέματα για </a:t>
            </a:r>
            <a:r>
              <a:rPr lang="el-GR" dirty="0" smtClean="0">
                <a:solidFill>
                  <a:srgbClr val="FF0000"/>
                </a:solidFill>
              </a:rPr>
              <a:t>Μάστερ για τον χαρακτηρισμό </a:t>
            </a:r>
            <a:r>
              <a:rPr lang="en-GB" dirty="0" smtClean="0">
                <a:solidFill>
                  <a:srgbClr val="FF0000"/>
                </a:solidFill>
              </a:rPr>
              <a:t>n 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baseline="30000" dirty="0">
                <a:solidFill>
                  <a:srgbClr val="FF0000"/>
                </a:solidFill>
              </a:rPr>
              <a:t>7</a:t>
            </a:r>
            <a:r>
              <a:rPr lang="en-US" dirty="0">
                <a:solidFill>
                  <a:srgbClr val="FF0000"/>
                </a:solidFill>
              </a:rPr>
              <a:t>Li(</a:t>
            </a:r>
            <a:r>
              <a:rPr lang="en-US" dirty="0" err="1">
                <a:solidFill>
                  <a:srgbClr val="FF0000"/>
                </a:solidFill>
              </a:rPr>
              <a:t>p,n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baseline="30000" dirty="0">
                <a:solidFill>
                  <a:srgbClr val="FF0000"/>
                </a:solidFill>
              </a:rPr>
              <a:t>7</a:t>
            </a:r>
            <a:r>
              <a:rPr lang="en-US" dirty="0">
                <a:solidFill>
                  <a:srgbClr val="FF0000"/>
                </a:solidFill>
              </a:rPr>
              <a:t>Be</a:t>
            </a:r>
            <a:r>
              <a:rPr lang="el-GR" b="1" dirty="0" smtClean="0">
                <a:solidFill>
                  <a:srgbClr val="FF0000"/>
                </a:solidFill>
              </a:rPr>
              <a:t>  </a:t>
            </a:r>
            <a:r>
              <a:rPr lang="el-GR" dirty="0" smtClean="0">
                <a:solidFill>
                  <a:srgbClr val="FF0000"/>
                </a:solidFill>
              </a:rPr>
              <a:t>&amp;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H(</a:t>
            </a:r>
            <a:r>
              <a:rPr lang="en-US" dirty="0" err="1">
                <a:solidFill>
                  <a:srgbClr val="FF0000"/>
                </a:solidFill>
              </a:rPr>
              <a:t>d,n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He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21655</TotalTime>
  <Words>1127</Words>
  <Application>Microsoft Office PowerPoint</Application>
  <PresentationFormat>On-screen Show (4:3)</PresentationFormat>
  <Paragraphs>138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 Πειραματική Πυρηνική Φυσική www.nuclearphysics.ntua.gr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the 241Am(n,2n) cross section by the activation method</dc:title>
  <dc:creator>George E. Perdikakis</dc:creator>
  <cp:lastModifiedBy>User</cp:lastModifiedBy>
  <cp:revision>271</cp:revision>
  <dcterms:created xsi:type="dcterms:W3CDTF">2004-05-16T16:32:16Z</dcterms:created>
  <dcterms:modified xsi:type="dcterms:W3CDTF">2023-06-08T08:16:12Z</dcterms:modified>
</cp:coreProperties>
</file>