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5" r:id="rId4"/>
    <p:sldId id="306" r:id="rId5"/>
    <p:sldId id="307" r:id="rId6"/>
    <p:sldId id="296" r:id="rId7"/>
    <p:sldId id="297" r:id="rId8"/>
    <p:sldId id="301" r:id="rId9"/>
    <p:sldId id="304" r:id="rId10"/>
    <p:sldId id="299" r:id="rId11"/>
    <p:sldId id="302" r:id="rId12"/>
    <p:sldId id="303" r:id="rId1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5A4EB"/>
    <a:srgbClr val="0981B7"/>
    <a:srgbClr val="FFFF66"/>
    <a:srgbClr val="336600"/>
    <a:srgbClr val="996633"/>
    <a:srgbClr val="990000"/>
    <a:srgbClr val="99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2F2C-A848-4746-85BE-13714A91E9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6935C-1DF6-4C75-9BB8-07F02E71D8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9818-C517-4FD3-B827-9053C7B523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08-E1FF-4C36-BD30-3009D3AE28A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8CE-A7A2-462D-8003-E2A041CA3C9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9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08-E1FF-4C36-BD30-3009D3AE28A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8CE-A7A2-462D-8003-E2A041CA3C9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8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08-E1FF-4C36-BD30-3009D3AE28A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8CE-A7A2-462D-8003-E2A041CA3C9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6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08-E1FF-4C36-BD30-3009D3AE28A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8CE-A7A2-462D-8003-E2A041CA3C9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08-E1FF-4C36-BD30-3009D3AE28A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8CE-A7A2-462D-8003-E2A041CA3C9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89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08-E1FF-4C36-BD30-3009D3AE28A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8CE-A7A2-462D-8003-E2A041CA3C9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66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08-E1FF-4C36-BD30-3009D3AE28A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8CE-A7A2-462D-8003-E2A041CA3C9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8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08-E1FF-4C36-BD30-3009D3AE28A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8CE-A7A2-462D-8003-E2A041CA3C9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5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F9DB-04D8-4755-AFBF-0DD9C3A7D6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08-E1FF-4C36-BD30-3009D3AE28A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8CE-A7A2-462D-8003-E2A041CA3C9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89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08-E1FF-4C36-BD30-3009D3AE28A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8CE-A7A2-462D-8003-E2A041CA3C9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00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DF08-E1FF-4C36-BD30-3009D3AE28A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8/6/2023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F8CE-A7A2-462D-8003-E2A041CA3C9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3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6B2A-C8ED-48E8-A55B-729938EEDA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DC67-495B-4877-BDCA-10AB5D3398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B0B95-540D-4F0E-BE1F-7DFD34A717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D5D7-E2A8-4F00-8B2D-D36FB23BE6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5C9A-1E36-4757-A548-2E9172E15B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2AD6-2FB9-44C0-8C1E-38B074FFE5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B7DE-4834-4A57-9DA6-68CE1EF5A6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6478BC9-5CA8-4A91-922C-78260D2C24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11E0DF08-E1FF-4C36-BD30-3009D3AE28A9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8/6/2023</a:t>
            </a:fld>
            <a:endParaRPr lang="el-G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911FF8CE-A7A2-462D-8003-E2A041CA3C90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367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dielectricsgroup.physics.ntua.gr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-381000" y="220663"/>
            <a:ext cx="9931400" cy="69151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-373063" y="-7938"/>
            <a:ext cx="9936163" cy="69881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8" name="Text Box 16"/>
          <p:cNvSpPr txBox="1">
            <a:spLocks noChangeArrowheads="1"/>
          </p:cNvSpPr>
          <p:nvPr/>
        </p:nvSpPr>
        <p:spPr bwMode="auto">
          <a:xfrm>
            <a:off x="293688" y="3003550"/>
            <a:ext cx="3833490" cy="3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046" tIns="47023" rIns="94046" bIns="47023">
            <a:spAutoFit/>
          </a:bodyPr>
          <a:lstStyle/>
          <a:p>
            <a:pPr defTabSz="939800"/>
            <a:r>
              <a:rPr lang="el-GR" b="1" dirty="0">
                <a:solidFill>
                  <a:srgbClr val="FF0000"/>
                </a:solidFill>
                <a:latin typeface="+mn-lt"/>
              </a:rPr>
              <a:t>ΔΙΗΛΕΚΤΡΙΚΗ ΦΑΣΜΑΤΟΣΚΟΠΙΑ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49" name="Text Box 17"/>
          <p:cNvSpPr txBox="1">
            <a:spLocks noChangeArrowheads="1"/>
          </p:cNvSpPr>
          <p:nvPr/>
        </p:nvSpPr>
        <p:spPr bwMode="auto">
          <a:xfrm>
            <a:off x="346960" y="3914207"/>
            <a:ext cx="3243072" cy="3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046" tIns="47023" rIns="94046" bIns="47023">
            <a:spAutoFit/>
          </a:bodyPr>
          <a:lstStyle/>
          <a:p>
            <a:pPr defTabSz="939800"/>
            <a:r>
              <a:rPr lang="el-GR" b="1" dirty="0">
                <a:solidFill>
                  <a:srgbClr val="00B050"/>
                </a:solidFill>
                <a:latin typeface="+mn-lt"/>
              </a:rPr>
              <a:t>ΡΟΦΗΣΗ / ΔΙΑΧΥΣΗ ΝΕΡΟΥ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150" name="Line 20"/>
          <p:cNvSpPr>
            <a:spLocks noChangeShapeType="1"/>
          </p:cNvSpPr>
          <p:nvPr/>
        </p:nvSpPr>
        <p:spPr bwMode="auto">
          <a:xfrm>
            <a:off x="266700" y="2971800"/>
            <a:ext cx="0" cy="1397000"/>
          </a:xfrm>
          <a:prstGeom prst="line">
            <a:avLst/>
          </a:prstGeom>
          <a:noFill/>
          <a:ln w="38100" cmpd="dbl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151" name="Text Box 23"/>
          <p:cNvSpPr txBox="1">
            <a:spLocks noChangeArrowheads="1"/>
          </p:cNvSpPr>
          <p:nvPr/>
        </p:nvSpPr>
        <p:spPr bwMode="auto">
          <a:xfrm rot="-1148761">
            <a:off x="5340350" y="2913063"/>
            <a:ext cx="39227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18800">
            <a:spAutoFit/>
          </a:bodyPr>
          <a:lstStyle/>
          <a:p>
            <a:pPr algn="ctr" defTabSz="939800">
              <a:lnSpc>
                <a:spcPct val="70000"/>
              </a:lnSpc>
              <a:spcBef>
                <a:spcPct val="50000"/>
              </a:spcBef>
            </a:pPr>
            <a:r>
              <a:rPr lang="el-GR" b="1" i="1" dirty="0">
                <a:solidFill>
                  <a:srgbClr val="7030A0"/>
                </a:solidFill>
                <a:latin typeface="+mn-lt"/>
              </a:rPr>
              <a:t>πολυμερή</a:t>
            </a:r>
            <a:endParaRPr lang="en-US" b="1" i="1" dirty="0">
              <a:solidFill>
                <a:srgbClr val="7030A0"/>
              </a:solidFill>
              <a:latin typeface="+mn-lt"/>
            </a:endParaRPr>
          </a:p>
          <a:p>
            <a:pPr algn="ctr" defTabSz="939800">
              <a:lnSpc>
                <a:spcPct val="70000"/>
              </a:lnSpc>
              <a:spcBef>
                <a:spcPct val="50000"/>
              </a:spcBef>
            </a:pPr>
            <a:r>
              <a:rPr lang="el-GR" b="1" i="1" dirty="0" err="1">
                <a:solidFill>
                  <a:srgbClr val="7030A0"/>
                </a:solidFill>
                <a:latin typeface="+mn-lt"/>
              </a:rPr>
              <a:t>βιοϋλικά</a:t>
            </a:r>
            <a:endParaRPr lang="el-GR" b="1" i="1">
              <a:solidFill>
                <a:srgbClr val="7030A0"/>
              </a:solidFill>
              <a:latin typeface="+mn-lt"/>
            </a:endParaRPr>
          </a:p>
          <a:p>
            <a:pPr algn="ctr" defTabSz="939800">
              <a:lnSpc>
                <a:spcPct val="70000"/>
              </a:lnSpc>
              <a:spcBef>
                <a:spcPct val="50000"/>
              </a:spcBef>
            </a:pPr>
            <a:r>
              <a:rPr lang="el-GR" b="1" i="1">
                <a:solidFill>
                  <a:srgbClr val="7030A0"/>
                </a:solidFill>
                <a:latin typeface="+mn-lt"/>
              </a:rPr>
              <a:t>        πορώδη υλικά</a:t>
            </a:r>
          </a:p>
          <a:p>
            <a:pPr algn="ctr" defTabSz="939800">
              <a:lnSpc>
                <a:spcPct val="70000"/>
              </a:lnSpc>
              <a:spcBef>
                <a:spcPct val="50000"/>
              </a:spcBef>
            </a:pPr>
            <a:r>
              <a:rPr lang="el-GR" b="1" i="1">
                <a:solidFill>
                  <a:srgbClr val="7030A0"/>
                </a:solidFill>
                <a:latin typeface="+mn-lt"/>
              </a:rPr>
              <a:t>νανοσύνθετα πολυμερή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304800" y="942975"/>
            <a:ext cx="80899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dirty="0">
                <a:latin typeface="+mn-lt"/>
              </a:rPr>
              <a:t>Τομέας Φυσικής</a:t>
            </a:r>
            <a:endParaRPr lang="en-US" b="1" dirty="0">
              <a:latin typeface="+mn-lt"/>
            </a:endParaRPr>
          </a:p>
          <a:p>
            <a:pPr algn="ctr"/>
            <a:r>
              <a:rPr lang="el-GR" b="1" dirty="0">
                <a:latin typeface="+mn-lt"/>
              </a:rPr>
              <a:t>Σχολή Εφαρμοσμένων Μαθηματικών και Φυσικών Επιστημών</a:t>
            </a:r>
            <a:endParaRPr lang="en-US" b="1" dirty="0">
              <a:latin typeface="+mn-lt"/>
            </a:endParaRPr>
          </a:p>
          <a:p>
            <a:pPr algn="ctr"/>
            <a:r>
              <a:rPr lang="el-GR" b="1" dirty="0">
                <a:latin typeface="+mn-lt"/>
              </a:rPr>
              <a:t>Εθνικό Μετσόβιο Πολυτεχνείο</a:t>
            </a:r>
            <a:endParaRPr lang="en-US" b="1" dirty="0">
              <a:latin typeface="+mn-lt"/>
            </a:endParaRPr>
          </a:p>
        </p:txBody>
      </p:sp>
      <p:sp>
        <p:nvSpPr>
          <p:cNvPr id="6153" name="Text Box 38"/>
          <p:cNvSpPr txBox="1">
            <a:spLocks noChangeArrowheads="1"/>
          </p:cNvSpPr>
          <p:nvPr/>
        </p:nvSpPr>
        <p:spPr bwMode="auto">
          <a:xfrm>
            <a:off x="3454400" y="5837238"/>
            <a:ext cx="4216400" cy="3698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b="1" dirty="0">
                <a:latin typeface="+mn-lt"/>
              </a:rPr>
              <a:t>Εργαστήριο</a:t>
            </a:r>
            <a:r>
              <a:rPr lang="en-US" b="1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Μελέτης  Βλαβών </a:t>
            </a:r>
            <a:r>
              <a:rPr lang="en-US" b="1" dirty="0">
                <a:latin typeface="+mn-lt"/>
              </a:rPr>
              <a:t>DNA</a:t>
            </a:r>
          </a:p>
        </p:txBody>
      </p:sp>
      <p:pic>
        <p:nvPicPr>
          <p:cNvPr id="6154" name="Picture 42" descr="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5443538"/>
            <a:ext cx="1379538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5465763"/>
            <a:ext cx="134778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Box 33"/>
          <p:cNvSpPr txBox="1">
            <a:spLocks noChangeArrowheads="1"/>
          </p:cNvSpPr>
          <p:nvPr/>
        </p:nvSpPr>
        <p:spPr bwMode="auto">
          <a:xfrm>
            <a:off x="207963" y="2311400"/>
            <a:ext cx="638174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 dirty="0">
                <a:latin typeface="+mn-lt"/>
              </a:rPr>
              <a:t>Φυσικές ιδιότητες </a:t>
            </a:r>
            <a:r>
              <a:rPr lang="el-GR" sz="2000" b="1" dirty="0">
                <a:solidFill>
                  <a:srgbClr val="7030A0"/>
                </a:solidFill>
                <a:latin typeface="+mn-lt"/>
              </a:rPr>
              <a:t>υλικών</a:t>
            </a:r>
            <a:r>
              <a:rPr lang="el-GR" sz="2000" b="1" dirty="0">
                <a:latin typeface="+mn-lt"/>
              </a:rPr>
              <a:t> – Χαρακτηρισμός </a:t>
            </a:r>
            <a:r>
              <a:rPr lang="el-GR" sz="2000" b="1" dirty="0">
                <a:solidFill>
                  <a:srgbClr val="7030A0"/>
                </a:solidFill>
                <a:latin typeface="+mn-lt"/>
              </a:rPr>
              <a:t>υλικών</a:t>
            </a:r>
            <a:endParaRPr lang="en-US" sz="2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157" name="Text Box 18"/>
          <p:cNvSpPr txBox="1">
            <a:spLocks noChangeArrowheads="1"/>
          </p:cNvSpPr>
          <p:nvPr/>
        </p:nvSpPr>
        <p:spPr bwMode="auto">
          <a:xfrm>
            <a:off x="321732" y="3431382"/>
            <a:ext cx="25098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046" tIns="47023" rIns="94046" bIns="47023">
            <a:spAutoFit/>
          </a:bodyPr>
          <a:lstStyle/>
          <a:p>
            <a:pPr defTabSz="939800"/>
            <a:r>
              <a:rPr lang="el-GR" b="1" dirty="0">
                <a:solidFill>
                  <a:srgbClr val="0070C0"/>
                </a:solidFill>
                <a:latin typeface="+mn-lt"/>
              </a:rPr>
              <a:t>ΘΕΡΜΙΚΗ ΑΝΑΛΥΣΗ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58" name="Rectangle 25"/>
          <p:cNvSpPr>
            <a:spLocks noChangeArrowheads="1"/>
          </p:cNvSpPr>
          <p:nvPr/>
        </p:nvSpPr>
        <p:spPr bwMode="auto">
          <a:xfrm>
            <a:off x="228600" y="4852988"/>
            <a:ext cx="6807200" cy="39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l-GR" sz="2000" b="1">
                <a:latin typeface="+mn-lt"/>
              </a:rPr>
              <a:t>Αλληλεπίδραση ακτινοβολίας με τη </a:t>
            </a:r>
            <a:r>
              <a:rPr lang="en-US" sz="2000" b="1">
                <a:latin typeface="+mn-lt"/>
              </a:rPr>
              <a:t> </a:t>
            </a:r>
            <a:r>
              <a:rPr lang="el-GR" sz="2000" b="1">
                <a:latin typeface="+mn-lt"/>
              </a:rPr>
              <a:t>βιολογική ύλη</a:t>
            </a:r>
            <a:endParaRPr lang="en-GB" sz="2000" b="1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15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400" y="212725"/>
            <a:ext cx="39243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Text Box 23"/>
          <p:cNvSpPr txBox="1">
            <a:spLocks noChangeArrowheads="1"/>
          </p:cNvSpPr>
          <p:nvPr/>
        </p:nvSpPr>
        <p:spPr bwMode="auto">
          <a:xfrm rot="-1148761">
            <a:off x="3822700" y="3633788"/>
            <a:ext cx="28178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18800">
            <a:spAutoFit/>
          </a:bodyPr>
          <a:lstStyle/>
          <a:p>
            <a:pPr algn="ctr" defTabSz="939800">
              <a:lnSpc>
                <a:spcPct val="70000"/>
              </a:lnSpc>
              <a:spcBef>
                <a:spcPct val="50000"/>
              </a:spcBef>
            </a:pPr>
            <a:r>
              <a:rPr lang="el-GR" b="1" i="1">
                <a:solidFill>
                  <a:srgbClr val="7030A0"/>
                </a:solidFill>
                <a:latin typeface="+mn-lt"/>
              </a:rPr>
              <a:t>κολλοειδή</a:t>
            </a:r>
          </a:p>
          <a:p>
            <a:pPr algn="ctr" defTabSz="939800">
              <a:lnSpc>
                <a:spcPct val="70000"/>
              </a:lnSpc>
              <a:spcBef>
                <a:spcPct val="50000"/>
              </a:spcBef>
            </a:pPr>
            <a:r>
              <a:rPr lang="el-GR" b="1" i="1">
                <a:solidFill>
                  <a:srgbClr val="7030A0"/>
                </a:solidFill>
                <a:latin typeface="+mn-lt"/>
              </a:rPr>
              <a:t>βιολογικά υλικά</a:t>
            </a:r>
          </a:p>
        </p:txBody>
      </p:sp>
      <p:grpSp>
        <p:nvGrpSpPr>
          <p:cNvPr id="6161" name="Group 20"/>
          <p:cNvGrpSpPr>
            <a:grpSpLocks/>
          </p:cNvGrpSpPr>
          <p:nvPr/>
        </p:nvGrpSpPr>
        <p:grpSpPr bwMode="auto">
          <a:xfrm>
            <a:off x="317500" y="307975"/>
            <a:ext cx="3467100" cy="433388"/>
            <a:chOff x="317500" y="320675"/>
            <a:chExt cx="3467100" cy="433519"/>
          </a:xfrm>
        </p:grpSpPr>
        <p:sp>
          <p:nvSpPr>
            <p:cNvPr id="6162" name="Text Box 15"/>
            <p:cNvSpPr txBox="1">
              <a:spLocks noChangeArrowheads="1"/>
            </p:cNvSpPr>
            <p:nvPr/>
          </p:nvSpPr>
          <p:spPr bwMode="auto">
            <a:xfrm>
              <a:off x="355600" y="320675"/>
              <a:ext cx="3429000" cy="43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046" tIns="47023" rIns="94046" bIns="47023">
              <a:spAutoFit/>
            </a:bodyPr>
            <a:lstStyle/>
            <a:p>
              <a:pPr defTabSz="939800"/>
              <a:r>
                <a:rPr lang="el-GR" sz="2200" b="1">
                  <a:solidFill>
                    <a:schemeClr val="tx2"/>
                  </a:solidFill>
                  <a:latin typeface="Tahoma" pitchFamily="34" charset="0"/>
                </a:rPr>
                <a:t>Ομάδα Διηλεκτρικών</a:t>
              </a:r>
              <a:endParaRPr lang="en-US" sz="2200" b="1">
                <a:solidFill>
                  <a:schemeClr val="tx2"/>
                </a:solidFill>
                <a:latin typeface="Tahoma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317500" y="736726"/>
              <a:ext cx="3136900" cy="12704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458511" y="1830617"/>
            <a:ext cx="457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http://dielectricsgroup.physics.ntua.gr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1491" y="5825512"/>
            <a:ext cx="1115665" cy="963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605454" y="1265238"/>
            <a:ext cx="4646497" cy="3538537"/>
          </a:xfrm>
        </p:spPr>
        <p:txBody>
          <a:bodyPr/>
          <a:lstStyle/>
          <a:p>
            <a:r>
              <a:rPr lang="el-GR" altLang="el-GR" sz="4000" dirty="0" smtClean="0">
                <a:latin typeface="Palatino Linotype" panose="02040502050505030304" pitchFamily="18" charset="0"/>
              </a:rPr>
              <a:t>Προσομοιώνοντας την επίδραση της ιοντίζουσας ακτινοβολίας με </a:t>
            </a:r>
            <a:r>
              <a:rPr lang="en-US" altLang="el-GR" sz="4000" dirty="0" smtClean="0">
                <a:latin typeface="Palatino Linotype" panose="02040502050505030304" pitchFamily="18" charset="0"/>
              </a:rPr>
              <a:t>Monte Carlo</a:t>
            </a:r>
          </a:p>
        </p:txBody>
      </p:sp>
      <p:pic>
        <p:nvPicPr>
          <p:cNvPr id="4" name="DNA damage Carbon 50 With histones - 3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4" y="323386"/>
            <a:ext cx="4644428" cy="627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350276" y="1324790"/>
            <a:ext cx="4088403" cy="428625"/>
          </a:xfrm>
        </p:spPr>
        <p:txBody>
          <a:bodyPr anchorCtr="0">
            <a:noAutofit/>
          </a:bodyPr>
          <a:lstStyle/>
          <a:p>
            <a:pPr algn="l" eaLnBrk="1" hangingPunct="1">
              <a:defRPr/>
            </a:pPr>
            <a:r>
              <a:rPr lang="en-US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sz="2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endParaRPr lang="en-US" sz="21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0457" y="1571447"/>
            <a:ext cx="6683501" cy="3286601"/>
          </a:xfrm>
        </p:spPr>
        <p:txBody>
          <a:bodyPr>
            <a:noAutofit/>
          </a:bodyPr>
          <a:lstStyle/>
          <a:p>
            <a:pPr marL="0" indent="0" defTabSz="64294">
              <a:lnSpc>
                <a:spcPct val="80000"/>
              </a:lnSpc>
              <a:defRPr/>
            </a:pPr>
            <a:r>
              <a:rPr lang="en-US" sz="16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The Georgakilas Group at NTUA</a:t>
            </a:r>
          </a:p>
          <a:p>
            <a:pPr marL="0" indent="0" defTabSz="64294">
              <a:lnSpc>
                <a:spcPct val="80000"/>
              </a:lnSpc>
              <a:defRPr/>
            </a:pP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Zacharenia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Nikitaki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, A. </a:t>
            </a:r>
            <a:r>
              <a:rPr lang="en-US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Pavlopoulou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Post doc collaborators</a:t>
            </a:r>
          </a:p>
          <a:p>
            <a:pPr marL="0" indent="0" defTabSz="64294">
              <a:lnSpc>
                <a:spcPct val="80000"/>
              </a:lnSpc>
              <a:defRPr/>
            </a:pP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Ifigenia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Mavragani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, Spyros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Kalospyros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, Maria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Souli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Tremi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Ioanna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 : </a:t>
            </a:r>
            <a:r>
              <a:rPr lang="en-US" sz="1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Phd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 students</a:t>
            </a:r>
          </a:p>
          <a:p>
            <a:pPr marL="0" indent="0" defTabSz="64294">
              <a:lnSpc>
                <a:spcPct val="80000"/>
              </a:lnSpc>
              <a:defRPr/>
            </a:pP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Gerasimos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Pollakis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MSc students</a:t>
            </a:r>
          </a:p>
          <a:p>
            <a:pPr marL="0" indent="0" defTabSz="64294">
              <a:lnSpc>
                <a:spcPct val="80000"/>
              </a:lnSpc>
              <a:defRPr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Nikos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Dimitriou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 (Currently in McGill),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Antreas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Ntargaras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, Lina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Giannakandropoulou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, Marianna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Kasma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, Christina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Vasileiou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,  Dora </a:t>
            </a:r>
            <a:r>
              <a:rPr lang="en-US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Michalettou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defTabSz="64294">
              <a:lnSpc>
                <a:spcPct val="80000"/>
              </a:lnSpc>
              <a:defRPr/>
            </a:pPr>
            <a:endParaRPr lang="en-US" sz="1350" u="sng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defTabSz="64294">
              <a:lnSpc>
                <a:spcPct val="80000"/>
              </a:lnSpc>
              <a:defRPr/>
            </a:pPr>
            <a:r>
              <a:rPr lang="en-US" sz="135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Thanks </a:t>
            </a:r>
            <a:r>
              <a:rPr lang="en-US" sz="135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also to </a:t>
            </a:r>
            <a:r>
              <a:rPr lang="en-US" sz="135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my </a:t>
            </a:r>
            <a:r>
              <a:rPr lang="en-US" sz="135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Collaborators outside NTUA</a:t>
            </a:r>
            <a:endParaRPr lang="en-US" sz="1350" b="1" u="sng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defTabSz="64294">
              <a:lnSpc>
                <a:spcPct val="80000"/>
              </a:lnSpc>
              <a:buNone/>
              <a:defRPr/>
            </a:pPr>
            <a:r>
              <a:rPr lang="en-US" sz="1600" b="1" dirty="0">
                <a:solidFill>
                  <a:schemeClr val="accent1"/>
                </a:solidFill>
              </a:rPr>
              <a:t>V. </a:t>
            </a:r>
            <a:r>
              <a:rPr lang="en-US" sz="1600" b="1" dirty="0" err="1">
                <a:solidFill>
                  <a:schemeClr val="accent1"/>
                </a:solidFill>
              </a:rPr>
              <a:t>Kouloulias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i="1" dirty="0">
                <a:solidFill>
                  <a:schemeClr val="accent1"/>
                </a:solidFill>
                <a:ea typeface="Calibri" panose="020F0502020204030204" pitchFamily="34" charset="0"/>
                <a:cs typeface="SimSun" panose="02010600030101010101" pitchFamily="2" charset="-122"/>
              </a:rPr>
              <a:t>Medical School, National and </a:t>
            </a:r>
            <a:r>
              <a:rPr lang="en-US" sz="1600" i="1" dirty="0" err="1">
                <a:solidFill>
                  <a:schemeClr val="accent1"/>
                </a:solidFill>
                <a:ea typeface="Calibri" panose="020F0502020204030204" pitchFamily="34" charset="0"/>
                <a:cs typeface="SimSun" panose="02010600030101010101" pitchFamily="2" charset="-122"/>
              </a:rPr>
              <a:t>Kapodistrian</a:t>
            </a:r>
            <a:r>
              <a:rPr lang="en-US" sz="1600" i="1" dirty="0">
                <a:solidFill>
                  <a:schemeClr val="accent1"/>
                </a:solidFill>
                <a:ea typeface="Calibri" panose="020F0502020204030204" pitchFamily="34" charset="0"/>
                <a:cs typeface="SimSun" panose="02010600030101010101" pitchFamily="2" charset="-122"/>
              </a:rPr>
              <a:t> University of Athens, </a:t>
            </a:r>
            <a:r>
              <a:rPr lang="en-US" sz="1600" i="1" dirty="0" err="1">
                <a:solidFill>
                  <a:schemeClr val="accent1"/>
                </a:solidFill>
                <a:ea typeface="Calibri" panose="020F0502020204030204" pitchFamily="34" charset="0"/>
                <a:cs typeface="SimSun" panose="02010600030101010101" pitchFamily="2" charset="-122"/>
              </a:rPr>
              <a:t>Attikon</a:t>
            </a:r>
            <a:r>
              <a:rPr lang="en-US" sz="1600" i="1" dirty="0">
                <a:solidFill>
                  <a:schemeClr val="accent1"/>
                </a:solidFill>
                <a:ea typeface="Calibri" panose="020F0502020204030204" pitchFamily="34" charset="0"/>
                <a:cs typeface="SimSun" panose="02010600030101010101" pitchFamily="2" charset="-122"/>
              </a:rPr>
              <a:t> University Hospital, Athens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0" indent="0" defTabSz="64294">
              <a:lnSpc>
                <a:spcPct val="80000"/>
              </a:lnSpc>
              <a:buNone/>
              <a:defRPr/>
            </a:pPr>
            <a:r>
              <a:rPr lang="pl-PL" sz="1600" b="1" dirty="0">
                <a:solidFill>
                  <a:schemeClr val="accent1"/>
                </a:solidFill>
              </a:rPr>
              <a:t>V. Gorgoulis, </a:t>
            </a:r>
            <a:r>
              <a:rPr lang="en-US" sz="1600" dirty="0">
                <a:solidFill>
                  <a:schemeClr val="accent1"/>
                </a:solidFill>
              </a:rPr>
              <a:t>School of Medicine, </a:t>
            </a:r>
            <a:r>
              <a:rPr lang="pl-PL" sz="1600" dirty="0">
                <a:solidFill>
                  <a:schemeClr val="accent1"/>
                </a:solidFill>
              </a:rPr>
              <a:t>University of Athens</a:t>
            </a:r>
            <a:r>
              <a:rPr lang="en-US" sz="1600" dirty="0">
                <a:solidFill>
                  <a:schemeClr val="accent1"/>
                </a:solidFill>
              </a:rPr>
              <a:t>, Greece</a:t>
            </a:r>
          </a:p>
          <a:p>
            <a:pPr marL="0" indent="0" defTabSz="64294">
              <a:lnSpc>
                <a:spcPct val="80000"/>
              </a:lnSpc>
              <a:buNone/>
              <a:defRPr/>
            </a:pPr>
            <a:r>
              <a:rPr lang="en-US" sz="1600" b="1" dirty="0">
                <a:solidFill>
                  <a:schemeClr val="accent1"/>
                </a:solidFill>
              </a:rPr>
              <a:t>G. </a:t>
            </a:r>
            <a:r>
              <a:rPr lang="en-US" sz="1600" b="1" dirty="0" err="1">
                <a:solidFill>
                  <a:schemeClr val="accent1"/>
                </a:solidFill>
              </a:rPr>
              <a:t>Pantelias</a:t>
            </a:r>
            <a:r>
              <a:rPr lang="en-US" sz="1600" b="1" dirty="0">
                <a:solidFill>
                  <a:schemeClr val="accent1"/>
                </a:solidFill>
              </a:rPr>
              <a:t>, G. </a:t>
            </a:r>
            <a:r>
              <a:rPr lang="en-US" sz="1600" b="1" dirty="0" err="1">
                <a:solidFill>
                  <a:schemeClr val="accent1"/>
                </a:solidFill>
              </a:rPr>
              <a:t>Terzoudi</a:t>
            </a:r>
            <a:r>
              <a:rPr lang="en-US" sz="1600" dirty="0">
                <a:solidFill>
                  <a:schemeClr val="accent1"/>
                </a:solidFill>
              </a:rPr>
              <a:t>, NCSR ‘</a:t>
            </a:r>
            <a:r>
              <a:rPr lang="en-US" sz="1600" dirty="0" err="1">
                <a:solidFill>
                  <a:schemeClr val="accent1"/>
                </a:solidFill>
              </a:rPr>
              <a:t>Demokritos</a:t>
            </a:r>
            <a:r>
              <a:rPr lang="en-US" sz="1600" dirty="0">
                <a:solidFill>
                  <a:schemeClr val="accent1"/>
                </a:solidFill>
              </a:rPr>
              <a:t>’, Greece</a:t>
            </a:r>
          </a:p>
          <a:p>
            <a:pPr marL="0" indent="0" defTabSz="64294">
              <a:lnSpc>
                <a:spcPct val="80000"/>
              </a:lnSpc>
              <a:buNone/>
              <a:defRPr/>
            </a:pPr>
            <a:r>
              <a:rPr lang="en-US" sz="1600" b="1" dirty="0">
                <a:solidFill>
                  <a:schemeClr val="accent1"/>
                </a:solidFill>
              </a:rPr>
              <a:t>D. </a:t>
            </a:r>
            <a:r>
              <a:rPr lang="en-US" sz="1600" b="1" dirty="0" err="1">
                <a:solidFill>
                  <a:schemeClr val="accent1"/>
                </a:solidFill>
              </a:rPr>
              <a:t>Emfietzoglou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dirty="0">
                <a:solidFill>
                  <a:schemeClr val="accent1"/>
                </a:solidFill>
              </a:rPr>
              <a:t>University of Ioannina, </a:t>
            </a:r>
            <a:r>
              <a:rPr lang="en-US" sz="1600" dirty="0" smtClean="0">
                <a:solidFill>
                  <a:schemeClr val="accent1"/>
                </a:solidFill>
              </a:rPr>
              <a:t>Greece</a:t>
            </a:r>
          </a:p>
          <a:p>
            <a:pPr marL="0" lvl="0" indent="0" defTabSz="85725">
              <a:lnSpc>
                <a:spcPct val="80000"/>
              </a:lnSpc>
              <a:spcBef>
                <a:spcPts val="1000"/>
              </a:spcBef>
              <a:buNone/>
              <a:defRPr/>
            </a:pPr>
            <a:r>
              <a:rPr lang="en-US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. Martin,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Peter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</a:rPr>
              <a:t>MacCallum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 Cancer Center, Australia </a:t>
            </a:r>
          </a:p>
          <a:p>
            <a:pPr marL="0" lvl="0" indent="0" defTabSz="85725">
              <a:lnSpc>
                <a:spcPct val="80000"/>
              </a:lnSpc>
              <a:spcBef>
                <a:spcPts val="1000"/>
              </a:spcBef>
              <a:buNone/>
              <a:defRPr/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G. </a:t>
            </a:r>
            <a:r>
              <a:rPr lang="en-US" sz="16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Iliakis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University of Essen, Germany</a:t>
            </a:r>
          </a:p>
          <a:p>
            <a:pPr marL="0" lvl="0" indent="0" defTabSz="85725">
              <a:lnSpc>
                <a:spcPct val="80000"/>
              </a:lnSpc>
              <a:spcBef>
                <a:spcPts val="1000"/>
              </a:spcBef>
              <a:buNone/>
              <a:defRPr/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C. Hellweg,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Institute of Aerospace Medicine</a:t>
            </a:r>
            <a:r>
              <a:rPr lang="en-US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</a:rPr>
              <a:t>Germany; </a:t>
            </a:r>
          </a:p>
          <a:p>
            <a:pPr marL="0" indent="0" defTabSz="64294">
              <a:lnSpc>
                <a:spcPct val="80000"/>
              </a:lnSpc>
              <a:buNone/>
              <a:defRPr/>
            </a:pPr>
            <a:r>
              <a:rPr lang="en-US" sz="135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This </a:t>
            </a:r>
            <a:r>
              <a:rPr lang="en-US" sz="1350" b="1" i="1" dirty="0">
                <a:solidFill>
                  <a:srgbClr val="002060"/>
                </a:solidFill>
                <a:latin typeface="Calibri" panose="020F0502020204030204" pitchFamily="34" charset="0"/>
              </a:rPr>
              <a:t>work partially funded International Union Against Cancer (UICC), EU Marie Curie IRG Grant, Thalis’ Grant GSRT Greece. COST Action CM1201. DAAD Grant ‘DNA Repair’</a:t>
            </a:r>
          </a:p>
          <a:p>
            <a:pPr marL="0" indent="0" defTabSz="64294">
              <a:lnSpc>
                <a:spcPct val="80000"/>
              </a:lnSpc>
              <a:defRPr/>
            </a:pPr>
            <a:endParaRPr lang="en-US" sz="135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65893" name="AutoShape 7" descr="2Q=="/>
          <p:cNvSpPr>
            <a:spLocks noChangeAspect="1" noChangeArrowheads="1"/>
          </p:cNvSpPr>
          <p:nvPr/>
        </p:nvSpPr>
        <p:spPr bwMode="auto">
          <a:xfrm>
            <a:off x="2000250" y="1231405"/>
            <a:ext cx="1543050" cy="93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sz="101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5894" name="AutoShape 9" descr="2Q=="/>
          <p:cNvSpPr>
            <a:spLocks noChangeAspect="1" noChangeArrowheads="1"/>
          </p:cNvSpPr>
          <p:nvPr/>
        </p:nvSpPr>
        <p:spPr bwMode="auto">
          <a:xfrm>
            <a:off x="2000250" y="1231405"/>
            <a:ext cx="1543050" cy="93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sz="1013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5895" name="Picture 11" descr="logo-mariecur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2210" y="2685218"/>
            <a:ext cx="1069331" cy="6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6" name="AutoShape 15" descr="9k="/>
          <p:cNvSpPr>
            <a:spLocks noChangeAspect="1" noChangeArrowheads="1"/>
          </p:cNvSpPr>
          <p:nvPr/>
        </p:nvSpPr>
        <p:spPr bwMode="auto">
          <a:xfrm>
            <a:off x="4486275" y="3343275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sz="1013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5897" name="Picture 17" descr="title_logo_top_left_80p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0061" y="3429001"/>
            <a:ext cx="1101480" cy="6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8" name="Picture 19" descr="1329063_uic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903" y="2118729"/>
            <a:ext cx="952429" cy="56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861" y="1672349"/>
            <a:ext cx="1566051" cy="325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606" y="996497"/>
            <a:ext cx="2131307" cy="469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9680" y="4141530"/>
            <a:ext cx="1357165" cy="636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0665" y="600654"/>
            <a:ext cx="281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ΕΥΧΑΡΙΣΤΙΕΣ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8989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300" y="0"/>
            <a:ext cx="500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632200" y="838200"/>
            <a:ext cx="1631950" cy="400050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000000"/>
                </a:solidFill>
                <a:latin typeface="Arial"/>
              </a:rPr>
              <a:t>Προσωπικό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175349" y="1566442"/>
            <a:ext cx="4875213" cy="302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l-GR" sz="1400" b="1" dirty="0">
                <a:solidFill>
                  <a:srgbClr val="000000"/>
                </a:solidFill>
                <a:latin typeface="Georgia" pitchFamily="18" charset="0"/>
              </a:rPr>
              <a:t>Αλέξανδρος </a:t>
            </a:r>
            <a:r>
              <a:rPr lang="el-GR" sz="1400" b="1" dirty="0" err="1">
                <a:solidFill>
                  <a:srgbClr val="000000"/>
                </a:solidFill>
                <a:latin typeface="Georgia" pitchFamily="18" charset="0"/>
              </a:rPr>
              <a:t>Γεωργακίλας</a:t>
            </a:r>
            <a:r>
              <a:rPr lang="en-US" sz="14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Georgia" pitchFamily="18" charset="0"/>
              </a:rPr>
              <a:t>(</a:t>
            </a:r>
            <a:r>
              <a:rPr lang="el-GR" sz="14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l-GR" sz="1400" b="1" dirty="0">
                <a:solidFill>
                  <a:srgbClr val="000000"/>
                </a:solidFill>
                <a:latin typeface="Georgia" pitchFamily="18" charset="0"/>
              </a:rPr>
              <a:t>Καθηγητής</a:t>
            </a:r>
            <a:r>
              <a:rPr lang="en-US" sz="1400" b="1" dirty="0">
                <a:solidFill>
                  <a:srgbClr val="000000"/>
                </a:solidFill>
                <a:latin typeface="Georgia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l-GR" sz="1400" b="1" dirty="0">
                <a:solidFill>
                  <a:srgbClr val="000000"/>
                </a:solidFill>
                <a:latin typeface="Georgia" pitchFamily="18" charset="0"/>
              </a:rPr>
              <a:t>Απόστολος Κυρίτσης </a:t>
            </a:r>
            <a:r>
              <a:rPr lang="en-US" sz="1400" b="1" dirty="0" smtClean="0">
                <a:solidFill>
                  <a:srgbClr val="000000"/>
                </a:solidFill>
                <a:latin typeface="Georgia" pitchFamily="18" charset="0"/>
              </a:rPr>
              <a:t>(</a:t>
            </a:r>
            <a:r>
              <a:rPr lang="el-GR" sz="14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l-GR" sz="1400" b="1" dirty="0">
                <a:solidFill>
                  <a:srgbClr val="000000"/>
                </a:solidFill>
                <a:latin typeface="Georgia" pitchFamily="18" charset="0"/>
              </a:rPr>
              <a:t>Καθηγητής</a:t>
            </a:r>
            <a:r>
              <a:rPr lang="en-US" sz="1400" b="1" dirty="0">
                <a:solidFill>
                  <a:srgbClr val="000000"/>
                </a:solidFill>
                <a:latin typeface="Georgia" pitchFamily="18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1400" i="1" u="sng" dirty="0">
                <a:solidFill>
                  <a:srgbClr val="000000"/>
                </a:solidFill>
                <a:latin typeface="Arial"/>
              </a:rPr>
              <a:t>πρόσφατα  </a:t>
            </a:r>
            <a:r>
              <a:rPr lang="el-GR" sz="1400" i="1" u="sng" dirty="0" err="1">
                <a:solidFill>
                  <a:srgbClr val="000000"/>
                </a:solidFill>
                <a:latin typeface="Arial"/>
              </a:rPr>
              <a:t>αφυπηρετήσαντες</a:t>
            </a:r>
            <a:r>
              <a:rPr lang="en-US" sz="1400" u="sng" dirty="0">
                <a:solidFill>
                  <a:srgbClr val="000000"/>
                </a:solidFill>
                <a:latin typeface="Arial"/>
              </a:rPr>
              <a:t>: </a:t>
            </a:r>
          </a:p>
          <a:p>
            <a:pPr>
              <a:lnSpc>
                <a:spcPts val="2200"/>
              </a:lnSpc>
            </a:pPr>
            <a:r>
              <a:rPr lang="el-GR" sz="1400" dirty="0">
                <a:solidFill>
                  <a:srgbClr val="000000"/>
                </a:solidFill>
                <a:latin typeface="Arial"/>
              </a:rPr>
              <a:t>Πολύκαρπος </a:t>
            </a:r>
            <a:r>
              <a:rPr lang="el-GR" sz="1400" dirty="0" err="1">
                <a:solidFill>
                  <a:srgbClr val="000000"/>
                </a:solidFill>
                <a:latin typeface="Arial"/>
              </a:rPr>
              <a:t>Πίσσης</a:t>
            </a:r>
            <a:r>
              <a:rPr lang="el-GR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(</a:t>
            </a:r>
            <a:r>
              <a:rPr lang="el-GR" sz="1400" dirty="0">
                <a:solidFill>
                  <a:srgbClr val="000000"/>
                </a:solidFill>
                <a:latin typeface="Arial"/>
              </a:rPr>
              <a:t>Καθηγητής)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200"/>
              </a:lnSpc>
            </a:pPr>
            <a:r>
              <a:rPr lang="el-GR" sz="1400" dirty="0">
                <a:solidFill>
                  <a:srgbClr val="000000"/>
                </a:solidFill>
                <a:latin typeface="Arial"/>
              </a:rPr>
              <a:t>Βασίλειος </a:t>
            </a:r>
            <a:r>
              <a:rPr lang="el-GR" sz="1400" dirty="0" err="1">
                <a:solidFill>
                  <a:srgbClr val="000000"/>
                </a:solidFill>
                <a:latin typeface="Arial"/>
              </a:rPr>
              <a:t>Πέογλος</a:t>
            </a:r>
            <a:r>
              <a:rPr lang="el-GR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(</a:t>
            </a:r>
            <a:r>
              <a:rPr lang="el-GR" sz="1400" dirty="0" err="1">
                <a:solidFill>
                  <a:srgbClr val="000000"/>
                </a:solidFill>
                <a:latin typeface="Arial"/>
              </a:rPr>
              <a:t>Επικ</a:t>
            </a:r>
            <a:r>
              <a:rPr lang="el-GR" sz="1400" dirty="0">
                <a:solidFill>
                  <a:srgbClr val="000000"/>
                </a:solidFill>
                <a:latin typeface="Arial"/>
              </a:rPr>
              <a:t>. Καθηγητής)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200"/>
              </a:lnSpc>
            </a:pPr>
            <a:r>
              <a:rPr lang="el-GR" sz="1400" dirty="0">
                <a:solidFill>
                  <a:srgbClr val="000000"/>
                </a:solidFill>
                <a:latin typeface="Arial"/>
              </a:rPr>
              <a:t>Λάζαρος </a:t>
            </a:r>
            <a:r>
              <a:rPr lang="el-GR" sz="1400" dirty="0" err="1">
                <a:solidFill>
                  <a:srgbClr val="000000"/>
                </a:solidFill>
                <a:latin typeface="Arial"/>
              </a:rPr>
              <a:t>Απέκης</a:t>
            </a:r>
            <a:r>
              <a:rPr lang="el-GR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(</a:t>
            </a:r>
            <a:r>
              <a:rPr lang="el-GR" sz="1400" dirty="0">
                <a:solidFill>
                  <a:srgbClr val="000000"/>
                </a:solidFill>
                <a:latin typeface="Arial"/>
              </a:rPr>
              <a:t>Ομότιμος Καθηγητής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l-GR" sz="1400" dirty="0">
                <a:solidFill>
                  <a:srgbClr val="000000"/>
                </a:solidFill>
                <a:latin typeface="Arial"/>
              </a:rPr>
              <a:t>Κώστας Χριστοδουλίδης  (Ομότιμος Καθηγητής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l-GR" sz="1400" dirty="0">
                <a:solidFill>
                  <a:srgbClr val="000000"/>
                </a:solidFill>
                <a:latin typeface="Arial"/>
              </a:rPr>
              <a:t>Δέσποινα </a:t>
            </a:r>
            <a:r>
              <a:rPr lang="el-GR" sz="1400" dirty="0" err="1">
                <a:solidFill>
                  <a:srgbClr val="000000"/>
                </a:solidFill>
                <a:latin typeface="Arial"/>
              </a:rPr>
              <a:t>Νταουκάκη</a:t>
            </a:r>
            <a:r>
              <a:rPr lang="el-GR" sz="1400" dirty="0">
                <a:solidFill>
                  <a:srgbClr val="000000"/>
                </a:solidFill>
                <a:latin typeface="Arial"/>
              </a:rPr>
              <a:t> (</a:t>
            </a:r>
            <a:r>
              <a:rPr lang="el-GR" sz="1400" dirty="0" err="1">
                <a:solidFill>
                  <a:srgbClr val="000000"/>
                </a:solidFill>
                <a:latin typeface="Arial"/>
              </a:rPr>
              <a:t>Αναπλ</a:t>
            </a:r>
            <a:r>
              <a:rPr lang="el-GR" sz="1400" dirty="0">
                <a:solidFill>
                  <a:srgbClr val="000000"/>
                </a:solidFill>
                <a:latin typeface="Arial"/>
              </a:rPr>
              <a:t>. Καθηγήτρια)</a:t>
            </a:r>
          </a:p>
          <a:p>
            <a:pPr>
              <a:lnSpc>
                <a:spcPts val="2200"/>
              </a:lnSpc>
            </a:pPr>
            <a:r>
              <a:rPr lang="el-GR" sz="1400" dirty="0">
                <a:solidFill>
                  <a:srgbClr val="000000"/>
                </a:solidFill>
                <a:latin typeface="Arial"/>
              </a:rPr>
              <a:t>Πόπη </a:t>
            </a:r>
            <a:r>
              <a:rPr lang="el-GR" sz="1400" dirty="0" err="1">
                <a:solidFill>
                  <a:srgbClr val="000000"/>
                </a:solidFill>
                <a:latin typeface="Arial"/>
              </a:rPr>
              <a:t>Βάρτζελη</a:t>
            </a:r>
            <a:r>
              <a:rPr lang="el-GR" sz="1400" dirty="0">
                <a:solidFill>
                  <a:srgbClr val="000000"/>
                </a:solidFill>
                <a:latin typeface="Arial"/>
              </a:rPr>
              <a:t> (</a:t>
            </a:r>
            <a:r>
              <a:rPr lang="el-GR" sz="1400" dirty="0" err="1">
                <a:solidFill>
                  <a:srgbClr val="000000"/>
                </a:solidFill>
                <a:latin typeface="Arial"/>
              </a:rPr>
              <a:t>Επικ</a:t>
            </a:r>
            <a:r>
              <a:rPr lang="el-GR" sz="1400" dirty="0">
                <a:solidFill>
                  <a:srgbClr val="000000"/>
                </a:solidFill>
                <a:latin typeface="Arial"/>
              </a:rPr>
              <a:t>. Καθηγήτρια)</a:t>
            </a:r>
          </a:p>
          <a:p>
            <a:pPr>
              <a:lnSpc>
                <a:spcPts val="2200"/>
              </a:lnSpc>
            </a:pPr>
            <a:r>
              <a:rPr lang="el-GR" sz="1400" dirty="0">
                <a:solidFill>
                  <a:srgbClr val="000000"/>
                </a:solidFill>
                <a:latin typeface="Arial"/>
              </a:rPr>
              <a:t>Αμαλία Κώνστα (Ομότιμη Καθηγήτρια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118135" y="1173902"/>
            <a:ext cx="12943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 b="1" dirty="0">
                <a:solidFill>
                  <a:srgbClr val="000000"/>
                </a:solidFill>
                <a:latin typeface="Arial"/>
              </a:rPr>
              <a:t>2 μέλη ΔΕΠ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4758267" y="1454699"/>
            <a:ext cx="4385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rgbClr val="000000"/>
                </a:solidFill>
                <a:latin typeface="Arial"/>
              </a:rPr>
              <a:t>Δρ. </a:t>
            </a:r>
            <a:r>
              <a:rPr lang="el-GR" sz="1600" dirty="0" smtClean="0">
                <a:solidFill>
                  <a:srgbClr val="000000"/>
                </a:solidFill>
                <a:latin typeface="Arial"/>
              </a:rPr>
              <a:t>Ζαχαρένια </a:t>
            </a:r>
            <a:r>
              <a:rPr lang="el-GR" sz="1600" dirty="0" err="1" smtClean="0">
                <a:solidFill>
                  <a:srgbClr val="000000"/>
                </a:solidFill>
                <a:latin typeface="Arial"/>
              </a:rPr>
              <a:t>Νικητάκη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l-GR" sz="1600" dirty="0" smtClean="0">
                <a:solidFill>
                  <a:srgbClr val="000000"/>
                </a:solidFill>
                <a:latin typeface="Arial"/>
              </a:rPr>
              <a:t>Δρ. Στέλλα Λογοθέτη</a:t>
            </a:r>
            <a:endParaRPr lang="el-GR" sz="1600" dirty="0" smtClean="0">
              <a:solidFill>
                <a:srgbClr val="000000"/>
              </a:solidFill>
              <a:latin typeface="Arial"/>
            </a:endParaRPr>
          </a:p>
          <a:p>
            <a:r>
              <a:rPr lang="el-GR" sz="1600" dirty="0" smtClean="0">
                <a:solidFill>
                  <a:srgbClr val="000000"/>
                </a:solidFill>
                <a:latin typeface="Arial"/>
              </a:rPr>
              <a:t>Δρ</a:t>
            </a:r>
            <a:r>
              <a:rPr lang="el-GR" sz="16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l-GR" sz="1600" dirty="0" smtClean="0">
                <a:solidFill>
                  <a:srgbClr val="000000"/>
                </a:solidFill>
                <a:latin typeface="Arial"/>
              </a:rPr>
              <a:t>Κλώνος Παναγιώτης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5564188" y="1054421"/>
            <a:ext cx="29127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00000"/>
                </a:solidFill>
                <a:latin typeface="Arial"/>
              </a:rPr>
              <a:t>3 </a:t>
            </a:r>
            <a:r>
              <a:rPr lang="el-GR" sz="1600" b="1" dirty="0" err="1">
                <a:solidFill>
                  <a:srgbClr val="000000"/>
                </a:solidFill>
                <a:latin typeface="Arial"/>
              </a:rPr>
              <a:t>μεταδιδάκτορες</a:t>
            </a:r>
            <a:r>
              <a:rPr lang="el-GR" sz="1600" b="1" dirty="0">
                <a:solidFill>
                  <a:srgbClr val="000000"/>
                </a:solidFill>
                <a:latin typeface="Arial"/>
              </a:rPr>
              <a:t> ερευνητές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3" name="12 - Ορθογώνιο"/>
          <p:cNvSpPr>
            <a:spLocks noChangeArrowheads="1"/>
          </p:cNvSpPr>
          <p:nvPr/>
        </p:nvSpPr>
        <p:spPr bwMode="auto">
          <a:xfrm>
            <a:off x="5564188" y="2424612"/>
            <a:ext cx="35798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l-GR" sz="1600" dirty="0">
                <a:solidFill>
                  <a:srgbClr val="000000"/>
                </a:solidFill>
                <a:latin typeface="Arial"/>
              </a:rPr>
              <a:t>Διονυσία </a:t>
            </a:r>
            <a:r>
              <a:rPr lang="el-GR" sz="1600" dirty="0" err="1">
                <a:solidFill>
                  <a:srgbClr val="000000"/>
                </a:solidFill>
                <a:latin typeface="Arial"/>
              </a:rPr>
              <a:t>Αραβοπούλου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00"/>
              </a:lnSpc>
            </a:pPr>
            <a:r>
              <a:rPr lang="el-GR" sz="1600" dirty="0">
                <a:solidFill>
                  <a:srgbClr val="000000"/>
                </a:solidFill>
              </a:rPr>
              <a:t>Όλγα </a:t>
            </a:r>
            <a:r>
              <a:rPr lang="el-GR" sz="1600" dirty="0" err="1">
                <a:solidFill>
                  <a:srgbClr val="000000"/>
                </a:solidFill>
              </a:rPr>
              <a:t>Βασιλειάδου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ts val="2400"/>
              </a:lnSpc>
            </a:pPr>
            <a:r>
              <a:rPr lang="el-GR" sz="1600" dirty="0" smtClean="0">
                <a:solidFill>
                  <a:srgbClr val="000000"/>
                </a:solidFill>
                <a:latin typeface="Arial"/>
              </a:rPr>
              <a:t>Σωκράτης Τεγόπουλος</a:t>
            </a:r>
            <a:endParaRPr lang="el-GR" sz="16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00"/>
              </a:lnSpc>
            </a:pPr>
            <a:r>
              <a:rPr lang="el-GR" sz="1600" dirty="0" smtClean="0">
                <a:solidFill>
                  <a:srgbClr val="000000"/>
                </a:solidFill>
                <a:latin typeface="Arial"/>
              </a:rPr>
              <a:t>Βάσω Ζαννή</a:t>
            </a:r>
          </a:p>
          <a:p>
            <a:pPr>
              <a:lnSpc>
                <a:spcPts val="2400"/>
              </a:lnSpc>
            </a:pPr>
            <a:r>
              <a:rPr lang="el-GR" sz="1600" dirty="0" smtClean="0">
                <a:solidFill>
                  <a:srgbClr val="000000"/>
                </a:solidFill>
                <a:latin typeface="Arial"/>
              </a:rPr>
              <a:t>Μαρία Σούλη</a:t>
            </a:r>
            <a:endParaRPr lang="en-US" sz="16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00"/>
              </a:lnSpc>
            </a:pPr>
            <a:r>
              <a:rPr lang="el-GR" sz="1600" dirty="0" smtClean="0">
                <a:solidFill>
                  <a:srgbClr val="000000"/>
                </a:solidFill>
                <a:latin typeface="Arial"/>
              </a:rPr>
              <a:t>Χριστίνα </a:t>
            </a:r>
            <a:r>
              <a:rPr lang="el-GR" sz="1600" dirty="0" smtClean="0">
                <a:solidFill>
                  <a:srgbClr val="000000"/>
                </a:solidFill>
                <a:latin typeface="Arial"/>
              </a:rPr>
              <a:t>Βασιλείου</a:t>
            </a:r>
          </a:p>
          <a:p>
            <a:pPr>
              <a:lnSpc>
                <a:spcPts val="2400"/>
              </a:lnSpc>
            </a:pPr>
            <a:r>
              <a:rPr lang="el-GR" sz="1600" dirty="0" smtClean="0">
                <a:solidFill>
                  <a:srgbClr val="000000"/>
                </a:solidFill>
                <a:latin typeface="Arial"/>
              </a:rPr>
              <a:t>Αντώνιο </a:t>
            </a:r>
            <a:r>
              <a:rPr lang="el-GR" sz="1600" dirty="0" err="1" smtClean="0">
                <a:solidFill>
                  <a:srgbClr val="000000"/>
                </a:solidFill>
                <a:latin typeface="Arial"/>
              </a:rPr>
              <a:t>Παντελιάς</a:t>
            </a:r>
            <a:endParaRPr lang="el-GR" sz="160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400"/>
              </a:lnSpc>
            </a:pPr>
            <a:r>
              <a:rPr lang="el-GR" sz="1600" dirty="0" err="1" smtClean="0">
                <a:solidFill>
                  <a:srgbClr val="000000"/>
                </a:solidFill>
                <a:latin typeface="Arial"/>
              </a:rPr>
              <a:t>Σπυρος</a:t>
            </a:r>
            <a:r>
              <a:rPr lang="el-GR" sz="1600" dirty="0" smtClean="0">
                <a:solidFill>
                  <a:srgbClr val="000000"/>
                </a:solidFill>
                <a:latin typeface="Arial"/>
              </a:rPr>
              <a:t> Καλοσπύρος</a:t>
            </a:r>
            <a:endParaRPr lang="en-US" sz="16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5050562" y="2177786"/>
            <a:ext cx="3605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00000"/>
                </a:solidFill>
                <a:latin typeface="Arial"/>
              </a:rPr>
              <a:t>8 </a:t>
            </a:r>
            <a:r>
              <a:rPr lang="el-GR" sz="1600" b="1" dirty="0">
                <a:solidFill>
                  <a:srgbClr val="000000"/>
                </a:solidFill>
                <a:latin typeface="Arial"/>
              </a:rPr>
              <a:t>υποψήφιοι διδάκτορες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5" name="TextBox 11"/>
          <p:cNvSpPr txBox="1">
            <a:spLocks noChangeArrowheads="1"/>
          </p:cNvSpPr>
          <p:nvPr/>
        </p:nvSpPr>
        <p:spPr bwMode="auto">
          <a:xfrm>
            <a:off x="1612106" y="5824017"/>
            <a:ext cx="5741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00000"/>
                </a:solidFill>
                <a:latin typeface="Arial"/>
              </a:rPr>
              <a:t>6 </a:t>
            </a:r>
            <a:r>
              <a:rPr lang="el-GR" sz="1600" b="1" dirty="0">
                <a:solidFill>
                  <a:srgbClr val="000000"/>
                </a:solidFill>
                <a:latin typeface="Arial"/>
              </a:rPr>
              <a:t>προπτυχιακοί και </a:t>
            </a:r>
            <a:r>
              <a:rPr lang="el-GR" sz="1600" b="1" dirty="0" smtClean="0">
                <a:solidFill>
                  <a:srgbClr val="000000"/>
                </a:solidFill>
                <a:latin typeface="Arial"/>
              </a:rPr>
              <a:t>7 μεταπτυχιακοί </a:t>
            </a:r>
            <a:r>
              <a:rPr lang="el-GR" sz="1600" b="1" dirty="0">
                <a:solidFill>
                  <a:srgbClr val="000000"/>
                </a:solidFill>
                <a:latin typeface="Arial"/>
              </a:rPr>
              <a:t>φοιτητές </a:t>
            </a:r>
          </a:p>
          <a:p>
            <a:pPr algn="ctr"/>
            <a:r>
              <a:rPr lang="el-GR" sz="1600" dirty="0">
                <a:solidFill>
                  <a:srgbClr val="000000"/>
                </a:solidFill>
                <a:latin typeface="Arial"/>
              </a:rPr>
              <a:t>(για εκπόνηση διπλωματικών και μεταπτυχιακών εργασιών) </a:t>
            </a:r>
          </a:p>
        </p:txBody>
      </p:sp>
      <p:pic>
        <p:nvPicPr>
          <p:cNvPr id="112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6206066"/>
            <a:ext cx="795647" cy="5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267219" y="6548501"/>
            <a:ext cx="49106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ΗΜΕΡΙΔΑ ΕΡΕΥΝΗΤΙΚΩΝ ΔΡΑΣΤΗΡΙΟΤΗΤΩΝ ΤΟΜΕΑ ΦΥΣΙΚΗΣ Ε.Μ.Π</a:t>
            </a:r>
            <a:r>
              <a:rPr lang="el-GR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14-07-2017</a:t>
            </a:r>
            <a:endParaRPr lang="el-GR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ielectricsgroup.physics.ntua.gr/system/files/welcome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29" y="2889737"/>
            <a:ext cx="3999971" cy="35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355418" y="44450"/>
            <a:ext cx="67633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b="1" dirty="0" smtClean="0">
                <a:solidFill>
                  <a:srgbClr val="000000"/>
                </a:solidFill>
                <a:latin typeface="Georgia" pitchFamily="18" charset="0"/>
              </a:rPr>
              <a:t>Περισσότερα στοιχεία για</a:t>
            </a:r>
          </a:p>
          <a:p>
            <a:pPr algn="ctr" eaLnBrk="1" hangingPunct="1"/>
            <a:r>
              <a:rPr lang="el-GR" b="1" dirty="0" smtClean="0">
                <a:solidFill>
                  <a:srgbClr val="000000"/>
                </a:solidFill>
                <a:latin typeface="Georgia" pitchFamily="18" charset="0"/>
              </a:rPr>
              <a:t>τον εξοπλισμό της ομάδας, τα ερευνητικά ενδιαφέροντα,</a:t>
            </a:r>
          </a:p>
          <a:p>
            <a:pPr algn="ctr" eaLnBrk="1" hangingPunct="1"/>
            <a:r>
              <a:rPr lang="el-GR" b="1" dirty="0" smtClean="0">
                <a:solidFill>
                  <a:srgbClr val="000000"/>
                </a:solidFill>
                <a:latin typeface="Georgia" pitchFamily="18" charset="0"/>
              </a:rPr>
              <a:t>τις δραστηριότητες, το προσωπικό και τις δημοσιεύσεις</a:t>
            </a:r>
            <a:endParaRPr lang="en-US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125" name="4 - TextBox"/>
          <p:cNvSpPr txBox="1">
            <a:spLocks noChangeArrowheads="1"/>
          </p:cNvSpPr>
          <p:nvPr/>
        </p:nvSpPr>
        <p:spPr bwMode="auto">
          <a:xfrm>
            <a:off x="1196400" y="1422813"/>
            <a:ext cx="6922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l-GR" sz="1600" dirty="0" smtClean="0">
                <a:solidFill>
                  <a:srgbClr val="000000"/>
                </a:solidFill>
              </a:rPr>
              <a:t>στην ιστοσελίδα της ομάδας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b="1" dirty="0">
                <a:solidFill>
                  <a:srgbClr val="000000"/>
                </a:solidFill>
              </a:rPr>
              <a:t>http://dielectricsgroup.physics.ntua.gr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l-GR" sz="1600" dirty="0">
              <a:solidFill>
                <a:srgbClr val="000000"/>
              </a:solidFill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9900" y="2074579"/>
            <a:ext cx="3585368" cy="60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8" y="6206066"/>
            <a:ext cx="795647" cy="5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67219" y="6548501"/>
            <a:ext cx="49106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ΗΜΕΡΙΔΑ ΕΡΕΥΝΗΤΙΚΩΝ ΔΡΑΣΤΗΡΙΟΤΗΤΩΝ ΤΟΜΕΑ ΦΥΣΙΚΗΣ Ε.Μ.Π</a:t>
            </a:r>
            <a:r>
              <a:rPr lang="el-GR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1</a:t>
            </a:r>
            <a:r>
              <a:rPr lang="el-GR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-0</a:t>
            </a:r>
            <a:r>
              <a:rPr lang="el-GR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-20</a:t>
            </a:r>
            <a:r>
              <a:rPr lang="el-GR" sz="1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21</a:t>
            </a:r>
            <a:endParaRPr lang="el-GR" sz="11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0" y="0"/>
            <a:ext cx="9144000" cy="825500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Text Box 19"/>
          <p:cNvSpPr txBox="1">
            <a:spLocks noChangeArrowheads="1"/>
          </p:cNvSpPr>
          <p:nvPr/>
        </p:nvSpPr>
        <p:spPr bwMode="auto">
          <a:xfrm>
            <a:off x="693738" y="101600"/>
            <a:ext cx="78136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46" tIns="47023" rIns="94046" bIns="47023">
            <a:spAutoFit/>
          </a:bodyPr>
          <a:lstStyle/>
          <a:p>
            <a:pPr algn="ctr" defTabSz="939800"/>
            <a:r>
              <a:rPr lang="el-GR" dirty="0">
                <a:solidFill>
                  <a:srgbClr val="000000"/>
                </a:solidFill>
                <a:latin typeface="Arial"/>
              </a:rPr>
              <a:t>Η </a:t>
            </a:r>
            <a:r>
              <a:rPr lang="el-GR" b="1" dirty="0">
                <a:solidFill>
                  <a:srgbClr val="FF0000"/>
                </a:solidFill>
                <a:latin typeface="Arial"/>
              </a:rPr>
              <a:t>Διηλεκτρική  Φασματοσκοπία </a:t>
            </a:r>
            <a:r>
              <a:rPr lang="el-GR" dirty="0">
                <a:solidFill>
                  <a:srgbClr val="000000"/>
                </a:solidFill>
                <a:latin typeface="Arial"/>
              </a:rPr>
              <a:t>επιτρέπει τη μελέτη της  δυναμικής  των υλικών σε μοριακό 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επίπεδο  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29" name="Group 67"/>
          <p:cNvGrpSpPr>
            <a:grpSpLocks/>
          </p:cNvGrpSpPr>
          <p:nvPr/>
        </p:nvGrpSpPr>
        <p:grpSpPr bwMode="auto">
          <a:xfrm>
            <a:off x="6142039" y="911225"/>
            <a:ext cx="2572276" cy="3701527"/>
            <a:chOff x="6142038" y="912014"/>
            <a:chExt cx="2571750" cy="3700798"/>
          </a:xfrm>
        </p:grpSpPr>
        <p:grpSp>
          <p:nvGrpSpPr>
            <p:cNvPr id="1048" name="Group 71"/>
            <p:cNvGrpSpPr>
              <a:grpSpLocks/>
            </p:cNvGrpSpPr>
            <p:nvPr/>
          </p:nvGrpSpPr>
          <p:grpSpPr bwMode="auto">
            <a:xfrm>
              <a:off x="6220355" y="1164334"/>
              <a:ext cx="2465917" cy="916387"/>
              <a:chOff x="446" y="1422"/>
              <a:chExt cx="1377" cy="1047"/>
            </a:xfrm>
          </p:grpSpPr>
          <p:sp>
            <p:nvSpPr>
              <p:cNvPr id="1083" name="Rectangle 14"/>
              <p:cNvSpPr>
                <a:spLocks noChangeArrowheads="1"/>
              </p:cNvSpPr>
              <p:nvPr/>
            </p:nvSpPr>
            <p:spPr bwMode="auto">
              <a:xfrm>
                <a:off x="446" y="1422"/>
                <a:ext cx="1377" cy="1047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4" name="Freeform 22"/>
              <p:cNvSpPr>
                <a:spLocks/>
              </p:cNvSpPr>
              <p:nvPr/>
            </p:nvSpPr>
            <p:spPr bwMode="auto">
              <a:xfrm>
                <a:off x="636" y="1452"/>
                <a:ext cx="1156" cy="1002"/>
              </a:xfrm>
              <a:custGeom>
                <a:avLst/>
                <a:gdLst>
                  <a:gd name="T0" fmla="*/ 736 w 1156"/>
                  <a:gd name="T1" fmla="*/ 0 h 1002"/>
                  <a:gd name="T2" fmla="*/ 686 w 1156"/>
                  <a:gd name="T3" fmla="*/ 86 h 1002"/>
                  <a:gd name="T4" fmla="*/ 666 w 1156"/>
                  <a:gd name="T5" fmla="*/ 116 h 1002"/>
                  <a:gd name="T6" fmla="*/ 611 w 1156"/>
                  <a:gd name="T7" fmla="*/ 146 h 1002"/>
                  <a:gd name="T8" fmla="*/ 496 w 1156"/>
                  <a:gd name="T9" fmla="*/ 176 h 1002"/>
                  <a:gd name="T10" fmla="*/ 391 w 1156"/>
                  <a:gd name="T11" fmla="*/ 206 h 1002"/>
                  <a:gd name="T12" fmla="*/ 225 w 1156"/>
                  <a:gd name="T13" fmla="*/ 366 h 1002"/>
                  <a:gd name="T14" fmla="*/ 230 w 1156"/>
                  <a:gd name="T15" fmla="*/ 436 h 1002"/>
                  <a:gd name="T16" fmla="*/ 245 w 1156"/>
                  <a:gd name="T17" fmla="*/ 456 h 1002"/>
                  <a:gd name="T18" fmla="*/ 371 w 1156"/>
                  <a:gd name="T19" fmla="*/ 546 h 1002"/>
                  <a:gd name="T20" fmla="*/ 411 w 1156"/>
                  <a:gd name="T21" fmla="*/ 541 h 1002"/>
                  <a:gd name="T22" fmla="*/ 416 w 1156"/>
                  <a:gd name="T23" fmla="*/ 526 h 1002"/>
                  <a:gd name="T24" fmla="*/ 461 w 1156"/>
                  <a:gd name="T25" fmla="*/ 481 h 1002"/>
                  <a:gd name="T26" fmla="*/ 641 w 1156"/>
                  <a:gd name="T27" fmla="*/ 386 h 1002"/>
                  <a:gd name="T28" fmla="*/ 701 w 1156"/>
                  <a:gd name="T29" fmla="*/ 391 h 1002"/>
                  <a:gd name="T30" fmla="*/ 781 w 1156"/>
                  <a:gd name="T31" fmla="*/ 471 h 1002"/>
                  <a:gd name="T32" fmla="*/ 656 w 1156"/>
                  <a:gd name="T33" fmla="*/ 642 h 1002"/>
                  <a:gd name="T34" fmla="*/ 556 w 1156"/>
                  <a:gd name="T35" fmla="*/ 652 h 1002"/>
                  <a:gd name="T36" fmla="*/ 486 w 1156"/>
                  <a:gd name="T37" fmla="*/ 662 h 1002"/>
                  <a:gd name="T38" fmla="*/ 346 w 1156"/>
                  <a:gd name="T39" fmla="*/ 667 h 1002"/>
                  <a:gd name="T40" fmla="*/ 280 w 1156"/>
                  <a:gd name="T41" fmla="*/ 672 h 1002"/>
                  <a:gd name="T42" fmla="*/ 115 w 1156"/>
                  <a:gd name="T43" fmla="*/ 777 h 1002"/>
                  <a:gd name="T44" fmla="*/ 60 w 1156"/>
                  <a:gd name="T45" fmla="*/ 832 h 1002"/>
                  <a:gd name="T46" fmla="*/ 30 w 1156"/>
                  <a:gd name="T47" fmla="*/ 862 h 1002"/>
                  <a:gd name="T48" fmla="*/ 10 w 1156"/>
                  <a:gd name="T49" fmla="*/ 892 h 1002"/>
                  <a:gd name="T50" fmla="*/ 0 w 1156"/>
                  <a:gd name="T51" fmla="*/ 922 h 1002"/>
                  <a:gd name="T52" fmla="*/ 5 w 1156"/>
                  <a:gd name="T53" fmla="*/ 957 h 1002"/>
                  <a:gd name="T54" fmla="*/ 85 w 1156"/>
                  <a:gd name="T55" fmla="*/ 1002 h 1002"/>
                  <a:gd name="T56" fmla="*/ 190 w 1156"/>
                  <a:gd name="T57" fmla="*/ 997 h 1002"/>
                  <a:gd name="T58" fmla="*/ 316 w 1156"/>
                  <a:gd name="T59" fmla="*/ 937 h 1002"/>
                  <a:gd name="T60" fmla="*/ 396 w 1156"/>
                  <a:gd name="T61" fmla="*/ 882 h 1002"/>
                  <a:gd name="T62" fmla="*/ 451 w 1156"/>
                  <a:gd name="T63" fmla="*/ 857 h 1002"/>
                  <a:gd name="T64" fmla="*/ 686 w 1156"/>
                  <a:gd name="T65" fmla="*/ 777 h 1002"/>
                  <a:gd name="T66" fmla="*/ 771 w 1156"/>
                  <a:gd name="T67" fmla="*/ 797 h 1002"/>
                  <a:gd name="T68" fmla="*/ 821 w 1156"/>
                  <a:gd name="T69" fmla="*/ 822 h 1002"/>
                  <a:gd name="T70" fmla="*/ 866 w 1156"/>
                  <a:gd name="T71" fmla="*/ 852 h 1002"/>
                  <a:gd name="T72" fmla="*/ 922 w 1156"/>
                  <a:gd name="T73" fmla="*/ 867 h 1002"/>
                  <a:gd name="T74" fmla="*/ 1057 w 1156"/>
                  <a:gd name="T75" fmla="*/ 852 h 1002"/>
                  <a:gd name="T76" fmla="*/ 1107 w 1156"/>
                  <a:gd name="T77" fmla="*/ 837 h 1002"/>
                  <a:gd name="T78" fmla="*/ 1137 w 1156"/>
                  <a:gd name="T79" fmla="*/ 827 h 1002"/>
                  <a:gd name="T80" fmla="*/ 1147 w 1156"/>
                  <a:gd name="T81" fmla="*/ 772 h 10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6"/>
                  <a:gd name="T124" fmla="*/ 0 h 1002"/>
                  <a:gd name="T125" fmla="*/ 1156 w 1156"/>
                  <a:gd name="T126" fmla="*/ 1002 h 100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6" h="1002">
                    <a:moveTo>
                      <a:pt x="736" y="0"/>
                    </a:moveTo>
                    <a:cubicBezTo>
                      <a:pt x="727" y="37"/>
                      <a:pt x="709" y="57"/>
                      <a:pt x="686" y="86"/>
                    </a:cubicBezTo>
                    <a:cubicBezTo>
                      <a:pt x="679" y="95"/>
                      <a:pt x="673" y="106"/>
                      <a:pt x="666" y="116"/>
                    </a:cubicBezTo>
                    <a:cubicBezTo>
                      <a:pt x="654" y="133"/>
                      <a:pt x="628" y="134"/>
                      <a:pt x="611" y="146"/>
                    </a:cubicBezTo>
                    <a:cubicBezTo>
                      <a:pt x="577" y="169"/>
                      <a:pt x="536" y="172"/>
                      <a:pt x="496" y="176"/>
                    </a:cubicBezTo>
                    <a:cubicBezTo>
                      <a:pt x="462" y="187"/>
                      <a:pt x="425" y="193"/>
                      <a:pt x="391" y="206"/>
                    </a:cubicBezTo>
                    <a:cubicBezTo>
                      <a:pt x="324" y="231"/>
                      <a:pt x="248" y="297"/>
                      <a:pt x="225" y="366"/>
                    </a:cubicBezTo>
                    <a:cubicBezTo>
                      <a:pt x="227" y="389"/>
                      <a:pt x="225" y="413"/>
                      <a:pt x="230" y="436"/>
                    </a:cubicBezTo>
                    <a:cubicBezTo>
                      <a:pt x="232" y="444"/>
                      <a:pt x="240" y="449"/>
                      <a:pt x="245" y="456"/>
                    </a:cubicBezTo>
                    <a:cubicBezTo>
                      <a:pt x="279" y="504"/>
                      <a:pt x="314" y="532"/>
                      <a:pt x="371" y="546"/>
                    </a:cubicBezTo>
                    <a:cubicBezTo>
                      <a:pt x="384" y="544"/>
                      <a:pt x="399" y="546"/>
                      <a:pt x="411" y="541"/>
                    </a:cubicBezTo>
                    <a:cubicBezTo>
                      <a:pt x="416" y="539"/>
                      <a:pt x="413" y="531"/>
                      <a:pt x="416" y="526"/>
                    </a:cubicBezTo>
                    <a:cubicBezTo>
                      <a:pt x="426" y="509"/>
                      <a:pt x="445" y="493"/>
                      <a:pt x="461" y="481"/>
                    </a:cubicBezTo>
                    <a:cubicBezTo>
                      <a:pt x="515" y="439"/>
                      <a:pt x="578" y="407"/>
                      <a:pt x="641" y="386"/>
                    </a:cubicBezTo>
                    <a:cubicBezTo>
                      <a:pt x="661" y="388"/>
                      <a:pt x="682" y="385"/>
                      <a:pt x="701" y="391"/>
                    </a:cubicBezTo>
                    <a:cubicBezTo>
                      <a:pt x="734" y="401"/>
                      <a:pt x="762" y="446"/>
                      <a:pt x="781" y="471"/>
                    </a:cubicBezTo>
                    <a:cubicBezTo>
                      <a:pt x="801" y="531"/>
                      <a:pt x="716" y="627"/>
                      <a:pt x="656" y="642"/>
                    </a:cubicBezTo>
                    <a:cubicBezTo>
                      <a:pt x="647" y="644"/>
                      <a:pt x="559" y="652"/>
                      <a:pt x="556" y="652"/>
                    </a:cubicBezTo>
                    <a:cubicBezTo>
                      <a:pt x="533" y="655"/>
                      <a:pt x="510" y="661"/>
                      <a:pt x="486" y="662"/>
                    </a:cubicBezTo>
                    <a:cubicBezTo>
                      <a:pt x="439" y="664"/>
                      <a:pt x="393" y="665"/>
                      <a:pt x="346" y="667"/>
                    </a:cubicBezTo>
                    <a:cubicBezTo>
                      <a:pt x="324" y="669"/>
                      <a:pt x="302" y="669"/>
                      <a:pt x="280" y="672"/>
                    </a:cubicBezTo>
                    <a:cubicBezTo>
                      <a:pt x="230" y="678"/>
                      <a:pt x="152" y="746"/>
                      <a:pt x="115" y="777"/>
                    </a:cubicBezTo>
                    <a:cubicBezTo>
                      <a:pt x="95" y="793"/>
                      <a:pt x="79" y="815"/>
                      <a:pt x="60" y="832"/>
                    </a:cubicBezTo>
                    <a:cubicBezTo>
                      <a:pt x="49" y="841"/>
                      <a:pt x="30" y="862"/>
                      <a:pt x="30" y="862"/>
                    </a:cubicBezTo>
                    <a:cubicBezTo>
                      <a:pt x="13" y="912"/>
                      <a:pt x="41" y="836"/>
                      <a:pt x="10" y="892"/>
                    </a:cubicBezTo>
                    <a:cubicBezTo>
                      <a:pt x="5" y="901"/>
                      <a:pt x="0" y="922"/>
                      <a:pt x="0" y="922"/>
                    </a:cubicBezTo>
                    <a:cubicBezTo>
                      <a:pt x="2" y="934"/>
                      <a:pt x="1" y="946"/>
                      <a:pt x="5" y="957"/>
                    </a:cubicBezTo>
                    <a:cubicBezTo>
                      <a:pt x="16" y="985"/>
                      <a:pt x="59" y="996"/>
                      <a:pt x="85" y="1002"/>
                    </a:cubicBezTo>
                    <a:cubicBezTo>
                      <a:pt x="120" y="1000"/>
                      <a:pt x="155" y="1000"/>
                      <a:pt x="190" y="997"/>
                    </a:cubicBezTo>
                    <a:cubicBezTo>
                      <a:pt x="224" y="994"/>
                      <a:pt x="272" y="947"/>
                      <a:pt x="316" y="937"/>
                    </a:cubicBezTo>
                    <a:cubicBezTo>
                      <a:pt x="347" y="922"/>
                      <a:pt x="369" y="901"/>
                      <a:pt x="396" y="882"/>
                    </a:cubicBezTo>
                    <a:cubicBezTo>
                      <a:pt x="412" y="870"/>
                      <a:pt x="434" y="867"/>
                      <a:pt x="451" y="857"/>
                    </a:cubicBezTo>
                    <a:cubicBezTo>
                      <a:pt x="539" y="807"/>
                      <a:pt x="584" y="786"/>
                      <a:pt x="686" y="777"/>
                    </a:cubicBezTo>
                    <a:cubicBezTo>
                      <a:pt x="727" y="781"/>
                      <a:pt x="737" y="786"/>
                      <a:pt x="771" y="797"/>
                    </a:cubicBezTo>
                    <a:cubicBezTo>
                      <a:pt x="799" y="818"/>
                      <a:pt x="783" y="809"/>
                      <a:pt x="821" y="822"/>
                    </a:cubicBezTo>
                    <a:cubicBezTo>
                      <a:pt x="838" y="828"/>
                      <a:pt x="849" y="846"/>
                      <a:pt x="866" y="852"/>
                    </a:cubicBezTo>
                    <a:cubicBezTo>
                      <a:pt x="905" y="865"/>
                      <a:pt x="886" y="860"/>
                      <a:pt x="922" y="867"/>
                    </a:cubicBezTo>
                    <a:cubicBezTo>
                      <a:pt x="1038" y="861"/>
                      <a:pt x="994" y="873"/>
                      <a:pt x="1057" y="852"/>
                    </a:cubicBezTo>
                    <a:cubicBezTo>
                      <a:pt x="1074" y="846"/>
                      <a:pt x="1090" y="843"/>
                      <a:pt x="1107" y="837"/>
                    </a:cubicBezTo>
                    <a:cubicBezTo>
                      <a:pt x="1117" y="834"/>
                      <a:pt x="1137" y="827"/>
                      <a:pt x="1137" y="827"/>
                    </a:cubicBezTo>
                    <a:cubicBezTo>
                      <a:pt x="1156" y="798"/>
                      <a:pt x="1147" y="803"/>
                      <a:pt x="1147" y="772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5" name="Line 24"/>
              <p:cNvSpPr>
                <a:spLocks noChangeShapeType="1"/>
              </p:cNvSpPr>
              <p:nvPr/>
            </p:nvSpPr>
            <p:spPr bwMode="auto">
              <a:xfrm>
                <a:off x="711" y="2093"/>
                <a:ext cx="75" cy="1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6" name="Line 25"/>
              <p:cNvSpPr>
                <a:spLocks noChangeShapeType="1"/>
              </p:cNvSpPr>
              <p:nvPr/>
            </p:nvSpPr>
            <p:spPr bwMode="auto">
              <a:xfrm flipH="1" flipV="1">
                <a:off x="867" y="1622"/>
                <a:ext cx="60" cy="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7" name="Line 26"/>
              <p:cNvSpPr>
                <a:spLocks noChangeShapeType="1"/>
              </p:cNvSpPr>
              <p:nvPr/>
            </p:nvSpPr>
            <p:spPr bwMode="auto">
              <a:xfrm>
                <a:off x="1342" y="1533"/>
                <a:ext cx="96" cy="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8" name="Line 27"/>
              <p:cNvSpPr>
                <a:spLocks noChangeShapeType="1"/>
              </p:cNvSpPr>
              <p:nvPr/>
            </p:nvSpPr>
            <p:spPr bwMode="auto">
              <a:xfrm flipH="1">
                <a:off x="992" y="2124"/>
                <a:ext cx="20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9" name="Line 28"/>
              <p:cNvSpPr>
                <a:spLocks noChangeShapeType="1"/>
              </p:cNvSpPr>
              <p:nvPr/>
            </p:nvSpPr>
            <p:spPr bwMode="auto">
              <a:xfrm flipH="1">
                <a:off x="516" y="2384"/>
                <a:ext cx="110" cy="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0" name="Line 29"/>
              <p:cNvSpPr>
                <a:spLocks noChangeShapeType="1"/>
              </p:cNvSpPr>
              <p:nvPr/>
            </p:nvSpPr>
            <p:spPr bwMode="auto">
              <a:xfrm flipH="1">
                <a:off x="1157" y="2279"/>
                <a:ext cx="5" cy="1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1" name="Line 30"/>
              <p:cNvSpPr>
                <a:spLocks noChangeShapeType="1"/>
              </p:cNvSpPr>
              <p:nvPr/>
            </p:nvSpPr>
            <p:spPr bwMode="auto">
              <a:xfrm flipV="1">
                <a:off x="1628" y="2164"/>
                <a:ext cx="30" cy="1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2" name="Line 31"/>
              <p:cNvSpPr>
                <a:spLocks noChangeShapeType="1"/>
              </p:cNvSpPr>
              <p:nvPr/>
            </p:nvSpPr>
            <p:spPr bwMode="auto">
              <a:xfrm flipH="1" flipV="1">
                <a:off x="1072" y="1783"/>
                <a:ext cx="100" cy="9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3" name="Line 32"/>
              <p:cNvSpPr>
                <a:spLocks noChangeShapeType="1"/>
              </p:cNvSpPr>
              <p:nvPr/>
            </p:nvSpPr>
            <p:spPr bwMode="auto">
              <a:xfrm flipV="1">
                <a:off x="1403" y="1938"/>
                <a:ext cx="95" cy="1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49" name="Group 90"/>
            <p:cNvGrpSpPr>
              <a:grpSpLocks/>
            </p:cNvGrpSpPr>
            <p:nvPr/>
          </p:nvGrpSpPr>
          <p:grpSpPr bwMode="auto">
            <a:xfrm>
              <a:off x="6247871" y="3134025"/>
              <a:ext cx="2465917" cy="916387"/>
              <a:chOff x="2349" y="1423"/>
              <a:chExt cx="1377" cy="1047"/>
            </a:xfrm>
          </p:grpSpPr>
          <p:sp>
            <p:nvSpPr>
              <p:cNvPr id="1060" name="Rectangle 74"/>
              <p:cNvSpPr>
                <a:spLocks noChangeArrowheads="1"/>
              </p:cNvSpPr>
              <p:nvPr/>
            </p:nvSpPr>
            <p:spPr bwMode="auto">
              <a:xfrm>
                <a:off x="2349" y="1423"/>
                <a:ext cx="1377" cy="1047"/>
              </a:xfrm>
              <a:prstGeom prst="rect">
                <a:avLst/>
              </a:prstGeom>
              <a:solidFill>
                <a:schemeClr val="accent1">
                  <a:alpha val="20000"/>
                </a:schemeClr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1" name="Line 47"/>
              <p:cNvSpPr>
                <a:spLocks noChangeShapeType="1"/>
              </p:cNvSpPr>
              <p:nvPr/>
            </p:nvSpPr>
            <p:spPr bwMode="auto">
              <a:xfrm flipV="1">
                <a:off x="2680" y="2034"/>
                <a:ext cx="280" cy="2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2" name="Line 48"/>
              <p:cNvSpPr>
                <a:spLocks noChangeShapeType="1"/>
              </p:cNvSpPr>
              <p:nvPr/>
            </p:nvSpPr>
            <p:spPr bwMode="auto">
              <a:xfrm>
                <a:off x="3025" y="2054"/>
                <a:ext cx="291" cy="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3" name="Line 49"/>
              <p:cNvSpPr>
                <a:spLocks noChangeShapeType="1"/>
              </p:cNvSpPr>
              <p:nvPr/>
            </p:nvSpPr>
            <p:spPr bwMode="auto">
              <a:xfrm>
                <a:off x="3296" y="1884"/>
                <a:ext cx="20" cy="19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4" name="Line 50"/>
              <p:cNvSpPr>
                <a:spLocks noChangeShapeType="1"/>
              </p:cNvSpPr>
              <p:nvPr/>
            </p:nvSpPr>
            <p:spPr bwMode="auto">
              <a:xfrm flipH="1">
                <a:off x="2800" y="1923"/>
                <a:ext cx="265" cy="5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5" name="Line 51"/>
              <p:cNvSpPr>
                <a:spLocks noChangeShapeType="1"/>
              </p:cNvSpPr>
              <p:nvPr/>
            </p:nvSpPr>
            <p:spPr bwMode="auto">
              <a:xfrm flipV="1">
                <a:off x="2790" y="1683"/>
                <a:ext cx="15" cy="25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6" name="Line 52"/>
              <p:cNvSpPr>
                <a:spLocks noChangeShapeType="1"/>
              </p:cNvSpPr>
              <p:nvPr/>
            </p:nvSpPr>
            <p:spPr bwMode="auto">
              <a:xfrm flipV="1">
                <a:off x="2830" y="1643"/>
                <a:ext cx="270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7" name="Line 53"/>
              <p:cNvSpPr>
                <a:spLocks noChangeShapeType="1"/>
              </p:cNvSpPr>
              <p:nvPr/>
            </p:nvSpPr>
            <p:spPr bwMode="auto">
              <a:xfrm flipH="1">
                <a:off x="3130" y="1438"/>
                <a:ext cx="171" cy="2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8" name="Line 54"/>
              <p:cNvSpPr>
                <a:spLocks noChangeShapeType="1"/>
              </p:cNvSpPr>
              <p:nvPr/>
            </p:nvSpPr>
            <p:spPr bwMode="auto">
              <a:xfrm>
                <a:off x="2549" y="2429"/>
                <a:ext cx="231" cy="1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9" name="Line 55"/>
              <p:cNvSpPr>
                <a:spLocks noChangeShapeType="1"/>
              </p:cNvSpPr>
              <p:nvPr/>
            </p:nvSpPr>
            <p:spPr bwMode="auto">
              <a:xfrm flipH="1">
                <a:off x="2800" y="2269"/>
                <a:ext cx="285" cy="13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0" name="Line 56"/>
              <p:cNvSpPr>
                <a:spLocks noChangeShapeType="1"/>
              </p:cNvSpPr>
              <p:nvPr/>
            </p:nvSpPr>
            <p:spPr bwMode="auto">
              <a:xfrm flipV="1">
                <a:off x="3145" y="2264"/>
                <a:ext cx="246" cy="1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1" name="Line 57"/>
              <p:cNvSpPr>
                <a:spLocks noChangeShapeType="1"/>
              </p:cNvSpPr>
              <p:nvPr/>
            </p:nvSpPr>
            <p:spPr bwMode="auto">
              <a:xfrm>
                <a:off x="3421" y="2284"/>
                <a:ext cx="200" cy="9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2" name="Line 76"/>
              <p:cNvSpPr>
                <a:spLocks noChangeShapeType="1"/>
              </p:cNvSpPr>
              <p:nvPr/>
            </p:nvSpPr>
            <p:spPr bwMode="auto">
              <a:xfrm>
                <a:off x="2614" y="2094"/>
                <a:ext cx="75" cy="1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3" name="Line 77"/>
              <p:cNvSpPr>
                <a:spLocks noChangeShapeType="1"/>
              </p:cNvSpPr>
              <p:nvPr/>
            </p:nvSpPr>
            <p:spPr bwMode="auto">
              <a:xfrm flipH="1" flipV="1">
                <a:off x="2770" y="1623"/>
                <a:ext cx="60" cy="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4" name="Line 78"/>
              <p:cNvSpPr>
                <a:spLocks noChangeShapeType="1"/>
              </p:cNvSpPr>
              <p:nvPr/>
            </p:nvSpPr>
            <p:spPr bwMode="auto">
              <a:xfrm>
                <a:off x="3245" y="1534"/>
                <a:ext cx="96" cy="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5" name="Line 79"/>
              <p:cNvSpPr>
                <a:spLocks noChangeShapeType="1"/>
              </p:cNvSpPr>
              <p:nvPr/>
            </p:nvSpPr>
            <p:spPr bwMode="auto">
              <a:xfrm flipH="1">
                <a:off x="2895" y="2125"/>
                <a:ext cx="20" cy="11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6" name="Line 80"/>
              <p:cNvSpPr>
                <a:spLocks noChangeShapeType="1"/>
              </p:cNvSpPr>
              <p:nvPr/>
            </p:nvSpPr>
            <p:spPr bwMode="auto">
              <a:xfrm flipH="1">
                <a:off x="2419" y="2385"/>
                <a:ext cx="110" cy="3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7" name="Line 81"/>
              <p:cNvSpPr>
                <a:spLocks noChangeShapeType="1"/>
              </p:cNvSpPr>
              <p:nvPr/>
            </p:nvSpPr>
            <p:spPr bwMode="auto">
              <a:xfrm flipH="1">
                <a:off x="3060" y="2280"/>
                <a:ext cx="5" cy="1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8" name="Line 82"/>
              <p:cNvSpPr>
                <a:spLocks noChangeShapeType="1"/>
              </p:cNvSpPr>
              <p:nvPr/>
            </p:nvSpPr>
            <p:spPr bwMode="auto">
              <a:xfrm flipV="1">
                <a:off x="3531" y="2165"/>
                <a:ext cx="30" cy="1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79" name="Line 83"/>
              <p:cNvSpPr>
                <a:spLocks noChangeShapeType="1"/>
              </p:cNvSpPr>
              <p:nvPr/>
            </p:nvSpPr>
            <p:spPr bwMode="auto">
              <a:xfrm flipH="1" flipV="1">
                <a:off x="2975" y="1809"/>
                <a:ext cx="100" cy="9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0" name="Line 84"/>
              <p:cNvSpPr>
                <a:spLocks noChangeShapeType="1"/>
              </p:cNvSpPr>
              <p:nvPr/>
            </p:nvSpPr>
            <p:spPr bwMode="auto">
              <a:xfrm flipV="1">
                <a:off x="3306" y="1939"/>
                <a:ext cx="95" cy="1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1" name="Line 85"/>
              <p:cNvSpPr>
                <a:spLocks noChangeShapeType="1"/>
              </p:cNvSpPr>
              <p:nvPr/>
            </p:nvSpPr>
            <p:spPr bwMode="auto">
              <a:xfrm flipH="1">
                <a:off x="2574" y="2274"/>
                <a:ext cx="65" cy="13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2" name="Line 86"/>
              <p:cNvSpPr>
                <a:spLocks noChangeShapeType="1"/>
              </p:cNvSpPr>
              <p:nvPr/>
            </p:nvSpPr>
            <p:spPr bwMode="auto">
              <a:xfrm flipV="1">
                <a:off x="3100" y="1848"/>
                <a:ext cx="181" cy="8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050" name="Text Box 88"/>
            <p:cNvSpPr txBox="1">
              <a:spLocks noChangeArrowheads="1"/>
            </p:cNvSpPr>
            <p:nvPr/>
          </p:nvSpPr>
          <p:spPr bwMode="auto">
            <a:xfrm>
              <a:off x="6142038" y="912014"/>
              <a:ext cx="2485557" cy="276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200" b="1">
                  <a:solidFill>
                    <a:srgbClr val="000000"/>
                  </a:solidFill>
                  <a:latin typeface="Arial"/>
                </a:rPr>
                <a:t>Χημική Εικόνα του Πολυμερούς</a:t>
              </a:r>
              <a:endParaRPr lang="en-US" sz="12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1" name="Text Box 89"/>
            <p:cNvSpPr txBox="1">
              <a:spLocks noChangeArrowheads="1"/>
            </p:cNvSpPr>
            <p:nvPr/>
          </p:nvSpPr>
          <p:spPr bwMode="auto">
            <a:xfrm>
              <a:off x="6578071" y="2855913"/>
              <a:ext cx="1672167" cy="277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200" b="1">
                  <a:solidFill>
                    <a:srgbClr val="000000"/>
                  </a:solidFill>
                  <a:latin typeface="Arial"/>
                </a:rPr>
                <a:t>Διηλεκτρική Εικόνα</a:t>
              </a:r>
              <a:endParaRPr lang="en-US" sz="12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2" name="Line 91"/>
            <p:cNvSpPr>
              <a:spLocks noChangeShapeType="1"/>
            </p:cNvSpPr>
            <p:nvPr/>
          </p:nvSpPr>
          <p:spPr bwMode="auto">
            <a:xfrm flipH="1" flipV="1">
              <a:off x="7943321" y="1896254"/>
              <a:ext cx="268817" cy="3558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3" name="Line 92"/>
            <p:cNvSpPr>
              <a:spLocks noChangeShapeType="1"/>
            </p:cNvSpPr>
            <p:nvPr/>
          </p:nvSpPr>
          <p:spPr bwMode="auto">
            <a:xfrm flipH="1" flipV="1">
              <a:off x="6472238" y="2028356"/>
              <a:ext cx="160867" cy="258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4" name="Text Box 93"/>
            <p:cNvSpPr txBox="1">
              <a:spLocks noChangeArrowheads="1"/>
            </p:cNvSpPr>
            <p:nvPr/>
          </p:nvSpPr>
          <p:spPr bwMode="auto">
            <a:xfrm>
              <a:off x="7572903" y="2211634"/>
              <a:ext cx="1100717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400">
                  <a:solidFill>
                    <a:srgbClr val="0000FF"/>
                  </a:solidFill>
                  <a:latin typeface="Arial"/>
                </a:rPr>
                <a:t>πολυμερική</a:t>
              </a:r>
            </a:p>
            <a:p>
              <a:r>
                <a:rPr lang="el-GR" sz="1400">
                  <a:solidFill>
                    <a:srgbClr val="0000FF"/>
                  </a:solidFill>
                  <a:latin typeface="Arial"/>
                </a:rPr>
                <a:t>   αλυσίδα</a:t>
              </a:r>
              <a:endParaRPr lang="en-US" sz="1400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1055" name="Text Box 94"/>
            <p:cNvSpPr txBox="1">
              <a:spLocks noChangeArrowheads="1"/>
            </p:cNvSpPr>
            <p:nvPr/>
          </p:nvSpPr>
          <p:spPr bwMode="auto">
            <a:xfrm>
              <a:off x="6211887" y="2260428"/>
              <a:ext cx="907435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400">
                  <a:solidFill>
                    <a:srgbClr val="FF0000"/>
                  </a:solidFill>
                  <a:latin typeface="Arial"/>
                </a:rPr>
                <a:t>πλευρική</a:t>
              </a:r>
            </a:p>
            <a:p>
              <a:r>
                <a:rPr lang="el-GR" sz="1400">
                  <a:solidFill>
                    <a:srgbClr val="FF0000"/>
                  </a:solidFill>
                  <a:latin typeface="Arial"/>
                </a:rPr>
                <a:t>  ομάδα</a:t>
              </a:r>
              <a:endParaRPr lang="en-US" sz="140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1056" name="Line 95"/>
            <p:cNvSpPr>
              <a:spLocks noChangeShapeType="1"/>
            </p:cNvSpPr>
            <p:nvPr/>
          </p:nvSpPr>
          <p:spPr bwMode="auto">
            <a:xfrm flipH="1" flipV="1">
              <a:off x="7951788" y="3892126"/>
              <a:ext cx="277283" cy="315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7" name="Text Box 96"/>
            <p:cNvSpPr txBox="1">
              <a:spLocks noChangeArrowheads="1"/>
            </p:cNvSpPr>
            <p:nvPr/>
          </p:nvSpPr>
          <p:spPr bwMode="auto">
            <a:xfrm>
              <a:off x="7718953" y="4184894"/>
              <a:ext cx="892369" cy="307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400">
                  <a:solidFill>
                    <a:srgbClr val="0000FF"/>
                  </a:solidFill>
                  <a:latin typeface="Arial"/>
                </a:rPr>
                <a:t>δίπολα </a:t>
              </a:r>
              <a:r>
                <a:rPr lang="el-GR" sz="1400" b="1" i="1">
                  <a:solidFill>
                    <a:srgbClr val="0000FF"/>
                  </a:solidFill>
                  <a:latin typeface="Arial"/>
                </a:rPr>
                <a:t>α</a:t>
              </a:r>
              <a:endParaRPr lang="en-US" sz="1400" b="1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1058" name="Text Box 97"/>
            <p:cNvSpPr txBox="1">
              <a:spLocks noChangeArrowheads="1"/>
            </p:cNvSpPr>
            <p:nvPr/>
          </p:nvSpPr>
          <p:spPr bwMode="auto">
            <a:xfrm>
              <a:off x="6368520" y="4305096"/>
              <a:ext cx="893973" cy="307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400">
                  <a:solidFill>
                    <a:srgbClr val="FF0000"/>
                  </a:solidFill>
                  <a:latin typeface="Arial"/>
                </a:rPr>
                <a:t>δίπολα </a:t>
              </a:r>
              <a:r>
                <a:rPr lang="el-GR" sz="1400" b="1" i="1">
                  <a:solidFill>
                    <a:srgbClr val="FF0000"/>
                  </a:solidFill>
                  <a:latin typeface="Arial"/>
                </a:rPr>
                <a:t>β</a:t>
              </a:r>
              <a:endParaRPr lang="en-US" sz="1400" b="1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1059" name="Line 98"/>
            <p:cNvSpPr>
              <a:spLocks noChangeShapeType="1"/>
            </p:cNvSpPr>
            <p:nvPr/>
          </p:nvSpPr>
          <p:spPr bwMode="auto">
            <a:xfrm flipH="1" flipV="1">
              <a:off x="6472238" y="4009948"/>
              <a:ext cx="376767" cy="346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30" name="Group 109"/>
          <p:cNvGrpSpPr>
            <a:grpSpLocks/>
          </p:cNvGrpSpPr>
          <p:nvPr/>
        </p:nvGrpSpPr>
        <p:grpSpPr bwMode="auto">
          <a:xfrm>
            <a:off x="2273300" y="4635500"/>
            <a:ext cx="6223000" cy="2024063"/>
            <a:chOff x="408" y="4168"/>
            <a:chExt cx="3727" cy="1289"/>
          </a:xfrm>
        </p:grpSpPr>
        <p:pic>
          <p:nvPicPr>
            <p:cNvPr id="1044" name="Picture 104" descr="1-s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" y="4181"/>
              <a:ext cx="1735" cy="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105" descr="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6" y="4168"/>
              <a:ext cx="876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06" descr="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1" y="4568"/>
              <a:ext cx="864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107" descr="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47" y="4877"/>
              <a:ext cx="888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1" name="Group 73"/>
          <p:cNvGrpSpPr>
            <a:grpSpLocks/>
          </p:cNvGrpSpPr>
          <p:nvPr/>
        </p:nvGrpSpPr>
        <p:grpSpPr bwMode="auto">
          <a:xfrm>
            <a:off x="368300" y="876300"/>
            <a:ext cx="5749983" cy="3606800"/>
            <a:chOff x="54" y="1885"/>
            <a:chExt cx="4457" cy="2103"/>
          </a:xfrm>
        </p:grpSpPr>
        <p:grpSp>
          <p:nvGrpSpPr>
            <p:cNvPr id="1034" name="Group 7"/>
            <p:cNvGrpSpPr>
              <a:grpSpLocks/>
            </p:cNvGrpSpPr>
            <p:nvPr/>
          </p:nvGrpSpPr>
          <p:grpSpPr bwMode="auto">
            <a:xfrm>
              <a:off x="561" y="1885"/>
              <a:ext cx="3419" cy="2103"/>
              <a:chOff x="5001" y="1725"/>
              <a:chExt cx="2931" cy="2041"/>
            </a:xfrm>
          </p:grpSpPr>
          <p:sp>
            <p:nvSpPr>
              <p:cNvPr id="1043" name="Rectangle 8"/>
              <p:cNvSpPr>
                <a:spLocks noChangeArrowheads="1"/>
              </p:cNvSpPr>
              <p:nvPr/>
            </p:nvSpPr>
            <p:spPr bwMode="auto">
              <a:xfrm>
                <a:off x="5546" y="1997"/>
                <a:ext cx="1950" cy="14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graphicFrame>
            <p:nvGraphicFramePr>
              <p:cNvPr id="1026" name="Object 9"/>
              <p:cNvGraphicFramePr>
                <a:graphicFrameLocks noChangeAspect="1"/>
              </p:cNvGraphicFramePr>
              <p:nvPr/>
            </p:nvGraphicFramePr>
            <p:xfrm>
              <a:off x="5001" y="1725"/>
              <a:ext cx="2931" cy="20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" name="Graph" r:id="rId7" imgW="4023360" imgH="3108960" progId="Origin50.Graph">
                      <p:embed/>
                    </p:oleObj>
                  </mc:Choice>
                  <mc:Fallback>
                    <p:oleObj name="Graph" r:id="rId7" imgW="4023360" imgH="310896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01" y="1725"/>
                            <a:ext cx="2931" cy="20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35" name="Text Box 13"/>
            <p:cNvSpPr txBox="1">
              <a:spLocks noChangeArrowheads="1"/>
            </p:cNvSpPr>
            <p:nvPr/>
          </p:nvSpPr>
          <p:spPr bwMode="auto">
            <a:xfrm>
              <a:off x="3653" y="3258"/>
              <a:ext cx="63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4046" tIns="47023" rIns="94046" bIns="47023">
              <a:spAutoFit/>
            </a:bodyPr>
            <a:lstStyle/>
            <a:p>
              <a:pPr defTabSz="939800"/>
              <a:r>
                <a:rPr lang="el-GR" sz="1200">
                  <a:solidFill>
                    <a:srgbClr val="000000"/>
                  </a:solidFill>
                  <a:latin typeface="Arial"/>
                </a:rPr>
                <a:t>Τοπικές κινήσεις</a:t>
              </a:r>
            </a:p>
            <a:p>
              <a:pPr defTabSz="939800"/>
              <a:r>
                <a:rPr lang="el-GR" sz="1200">
                  <a:solidFill>
                    <a:srgbClr val="000000"/>
                  </a:solidFill>
                  <a:latin typeface="Arial"/>
                </a:rPr>
                <a:t>(&lt; 1</a:t>
              </a:r>
              <a:r>
                <a:rPr lang="en-US" sz="1200">
                  <a:solidFill>
                    <a:srgbClr val="000000"/>
                  </a:solidFill>
                  <a:latin typeface="Arial"/>
                </a:rPr>
                <a:t>nm)</a:t>
              </a:r>
            </a:p>
          </p:txBody>
        </p:sp>
        <p:sp>
          <p:nvSpPr>
            <p:cNvPr id="1036" name="Text Box 14"/>
            <p:cNvSpPr txBox="1">
              <a:spLocks noChangeArrowheads="1"/>
            </p:cNvSpPr>
            <p:nvPr/>
          </p:nvSpPr>
          <p:spPr bwMode="auto">
            <a:xfrm>
              <a:off x="3575" y="2347"/>
              <a:ext cx="93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4046" tIns="47023" rIns="94046" bIns="47023">
              <a:spAutoFit/>
            </a:bodyPr>
            <a:lstStyle/>
            <a:p>
              <a:pPr defTabSz="939800"/>
              <a:r>
                <a:rPr lang="el-GR" sz="1200">
                  <a:solidFill>
                    <a:srgbClr val="000000"/>
                  </a:solidFill>
                  <a:latin typeface="Arial"/>
                </a:rPr>
                <a:t>Συνεργασιακές</a:t>
              </a:r>
            </a:p>
            <a:p>
              <a:pPr defTabSz="939800"/>
              <a:r>
                <a:rPr lang="el-GR" sz="1200">
                  <a:solidFill>
                    <a:srgbClr val="000000"/>
                  </a:solidFill>
                  <a:latin typeface="Arial"/>
                </a:rPr>
                <a:t>κινήσεις</a:t>
              </a:r>
            </a:p>
            <a:p>
              <a:pPr defTabSz="939800"/>
              <a:r>
                <a:rPr lang="el-GR" sz="1200">
                  <a:solidFill>
                    <a:srgbClr val="000000"/>
                  </a:solidFill>
                  <a:latin typeface="Arial"/>
                </a:rPr>
                <a:t>μακρομορίων</a:t>
              </a:r>
            </a:p>
            <a:p>
              <a:pPr defTabSz="939800"/>
              <a:r>
                <a:rPr lang="el-GR" sz="1200">
                  <a:solidFill>
                    <a:srgbClr val="000000"/>
                  </a:solidFill>
                  <a:latin typeface="Arial"/>
                </a:rPr>
                <a:t>(2 - 4 </a:t>
              </a:r>
              <a:r>
                <a:rPr lang="en-US" sz="1200">
                  <a:solidFill>
                    <a:srgbClr val="000000"/>
                  </a:solidFill>
                  <a:latin typeface="Arial"/>
                </a:rPr>
                <a:t>nm)</a:t>
              </a:r>
            </a:p>
          </p:txBody>
        </p:sp>
        <p:sp>
          <p:nvSpPr>
            <p:cNvPr id="1037" name="Text Box 21"/>
            <p:cNvSpPr txBox="1">
              <a:spLocks noChangeArrowheads="1"/>
            </p:cNvSpPr>
            <p:nvPr/>
          </p:nvSpPr>
          <p:spPr bwMode="auto">
            <a:xfrm>
              <a:off x="54" y="3302"/>
              <a:ext cx="1123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l-GR" sz="1200">
                  <a:solidFill>
                    <a:srgbClr val="000000"/>
                  </a:solidFill>
                  <a:latin typeface="Arial"/>
                </a:rPr>
                <a:t>Δυναμική όλου του μακρομορίου</a:t>
              </a:r>
            </a:p>
            <a:p>
              <a:r>
                <a:rPr lang="el-GR" sz="1200">
                  <a:solidFill>
                    <a:srgbClr val="000000"/>
                  </a:solidFill>
                  <a:latin typeface="Arial"/>
                </a:rPr>
                <a:t>(~ 10 </a:t>
              </a:r>
              <a:r>
                <a:rPr lang="en-US" sz="1200">
                  <a:solidFill>
                    <a:srgbClr val="000000"/>
                  </a:solidFill>
                  <a:latin typeface="Arial"/>
                </a:rPr>
                <a:t>nm)</a:t>
              </a:r>
            </a:p>
          </p:txBody>
        </p:sp>
        <p:sp>
          <p:nvSpPr>
            <p:cNvPr id="1038" name="Line 22"/>
            <p:cNvSpPr>
              <a:spLocks noChangeShapeType="1"/>
            </p:cNvSpPr>
            <p:nvPr/>
          </p:nvSpPr>
          <p:spPr bwMode="auto">
            <a:xfrm flipH="1" flipV="1">
              <a:off x="3193" y="2334"/>
              <a:ext cx="399" cy="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9" name="Line 24"/>
            <p:cNvSpPr>
              <a:spLocks noChangeShapeType="1"/>
            </p:cNvSpPr>
            <p:nvPr/>
          </p:nvSpPr>
          <p:spPr bwMode="auto">
            <a:xfrm flipV="1">
              <a:off x="942" y="2826"/>
              <a:ext cx="755" cy="5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0" name="Line 25"/>
            <p:cNvSpPr>
              <a:spLocks noChangeShapeType="1"/>
            </p:cNvSpPr>
            <p:nvPr/>
          </p:nvSpPr>
          <p:spPr bwMode="auto">
            <a:xfrm flipH="1" flipV="1">
              <a:off x="3176" y="3376"/>
              <a:ext cx="489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1" name="Text Box 99"/>
            <p:cNvSpPr txBox="1">
              <a:spLocks noChangeArrowheads="1"/>
            </p:cNvSpPr>
            <p:nvPr/>
          </p:nvSpPr>
          <p:spPr bwMode="auto">
            <a:xfrm>
              <a:off x="213" y="3103"/>
              <a:ext cx="61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200">
                  <a:solidFill>
                    <a:srgbClr val="0000FF"/>
                  </a:solidFill>
                  <a:latin typeface="Arial"/>
                </a:rPr>
                <a:t>δίπολα </a:t>
              </a:r>
              <a:r>
                <a:rPr lang="el-GR" sz="1200" b="1" i="1">
                  <a:solidFill>
                    <a:srgbClr val="0000FF"/>
                  </a:solidFill>
                  <a:latin typeface="Arial"/>
                </a:rPr>
                <a:t>α</a:t>
              </a:r>
              <a:endParaRPr lang="en-US" sz="1200" b="1">
                <a:solidFill>
                  <a:srgbClr val="0000FF"/>
                </a:solidFill>
                <a:latin typeface="Arial"/>
              </a:endParaRPr>
            </a:p>
          </p:txBody>
        </p:sp>
        <p:sp>
          <p:nvSpPr>
            <p:cNvPr id="1042" name="Text Box 100"/>
            <p:cNvSpPr txBox="1">
              <a:spLocks noChangeArrowheads="1"/>
            </p:cNvSpPr>
            <p:nvPr/>
          </p:nvSpPr>
          <p:spPr bwMode="auto">
            <a:xfrm>
              <a:off x="3598" y="3123"/>
              <a:ext cx="61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200">
                  <a:solidFill>
                    <a:srgbClr val="FF0000"/>
                  </a:solidFill>
                  <a:latin typeface="Arial"/>
                </a:rPr>
                <a:t>δίπολα </a:t>
              </a:r>
              <a:r>
                <a:rPr lang="el-GR" sz="1200" b="1" i="1">
                  <a:solidFill>
                    <a:srgbClr val="FF0000"/>
                  </a:solidFill>
                  <a:latin typeface="Arial"/>
                </a:rPr>
                <a:t>β</a:t>
              </a:r>
              <a:endParaRPr lang="en-US" sz="1200" b="1">
                <a:solidFill>
                  <a:srgbClr val="FF0000"/>
                </a:solidFill>
                <a:latin typeface="Arial"/>
              </a:endParaRPr>
            </a:p>
          </p:txBody>
        </p:sp>
      </p:grpSp>
      <p:sp>
        <p:nvSpPr>
          <p:cNvPr id="1032" name="TextBox 68"/>
          <p:cNvSpPr txBox="1">
            <a:spLocks noChangeArrowheads="1"/>
          </p:cNvSpPr>
          <p:nvPr/>
        </p:nvSpPr>
        <p:spPr bwMode="auto">
          <a:xfrm>
            <a:off x="252516" y="4567238"/>
            <a:ext cx="14428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 b="1" dirty="0">
                <a:solidFill>
                  <a:srgbClr val="000000"/>
                </a:solidFill>
                <a:latin typeface="Arial"/>
              </a:rPr>
              <a:t>Ηλεκτρική 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l-GR" sz="1600" b="1" dirty="0">
                <a:solidFill>
                  <a:srgbClr val="000000"/>
                </a:solidFill>
                <a:latin typeface="Arial"/>
              </a:rPr>
              <a:t>αγωγιμότητα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l-GR" sz="1600" b="1" dirty="0">
                <a:solidFill>
                  <a:srgbClr val="000000"/>
                </a:solidFill>
                <a:latin typeface="Arial"/>
              </a:rPr>
              <a:t> υλικών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68"/>
          <p:cNvSpPr txBox="1">
            <a:spLocks noChangeArrowheads="1"/>
          </p:cNvSpPr>
          <p:nvPr/>
        </p:nvSpPr>
        <p:spPr bwMode="auto">
          <a:xfrm>
            <a:off x="93097" y="1023938"/>
            <a:ext cx="1456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00000"/>
                </a:solidFill>
                <a:latin typeface="Arial"/>
              </a:rPr>
              <a:t>Μοριακή</a:t>
            </a:r>
          </a:p>
          <a:p>
            <a:pPr algn="ctr"/>
            <a:r>
              <a:rPr lang="el-GR" sz="1600" b="1" dirty="0" smtClean="0">
                <a:solidFill>
                  <a:srgbClr val="000000"/>
                </a:solidFill>
                <a:latin typeface="Arial"/>
              </a:rPr>
              <a:t>κινητικότητα 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l-GR" sz="16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600" b="1" dirty="0">
                <a:solidFill>
                  <a:srgbClr val="000000"/>
                </a:solidFill>
                <a:latin typeface="Arial"/>
              </a:rPr>
              <a:t>υλικών</a:t>
            </a:r>
            <a:endParaRPr lang="en-US" sz="16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88" y="6206066"/>
            <a:ext cx="795647" cy="5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3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333" y="104001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(Σε μία σελίδα…)</a:t>
            </a:r>
            <a:endParaRPr lang="el-GR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810931" y="104001"/>
            <a:ext cx="257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/>
              <a:t>Ερευνητικός εξοπλισμός</a:t>
            </a:r>
            <a:endParaRPr lang="el-GR" sz="16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7132" y="495349"/>
            <a:ext cx="3510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600" b="1" u="sng" dirty="0" smtClean="0">
                <a:solidFill>
                  <a:srgbClr val="FF0000"/>
                </a:solidFill>
                <a:cs typeface="Arial" charset="0"/>
              </a:rPr>
              <a:t>Διηλεκτρική φασματοσκοπία (ΔΦ)</a:t>
            </a:r>
            <a:endParaRPr lang="en-US" sz="1600" b="1" u="sng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732" y="892980"/>
            <a:ext cx="6519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Frequency response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analyzer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Novocontrol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Alpha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Analyzer</a:t>
            </a:r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– 10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Hz, tan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δ&gt;10</a:t>
            </a:r>
            <a:r>
              <a:rPr lang="el-GR" sz="1400" baseline="30000" dirty="0">
                <a:latin typeface="Times New Roman" pitchFamily="18" charset="0"/>
                <a:cs typeface="Times New Roman" pitchFamily="18" charset="0"/>
              </a:rPr>
              <a:t>-4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063" y="1230159"/>
            <a:ext cx="5782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Impedance Material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Analyzer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Hewlett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Packard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4291A</a:t>
            </a:r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1MHz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- 1.8GHz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063" y="1626548"/>
            <a:ext cx="67394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Impedance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analyzer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HP4</a:t>
            </a:r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284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LCR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meter</a:t>
            </a:r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10Hz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10MHz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Interdigitized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electrodes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063" y="197219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Impedance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analyzer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4192A</a:t>
            </a:r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10Hz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-10MHz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200" y="230690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sz="1400" i="1" u="sng" dirty="0">
                <a:latin typeface="Times New Roman" pitchFamily="18" charset="0"/>
                <a:cs typeface="Times New Roman" pitchFamily="18" charset="0"/>
              </a:rPr>
              <a:t>Temperature Control</a:t>
            </a:r>
          </a:p>
          <a:p>
            <a:pPr eaLnBrk="1" hangingPunct="1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Novocontrol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Quatro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Cryosystem</a:t>
            </a:r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150 – 450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Symbol"/>
              </a:rPr>
              <a:t> 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l-GR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Heraeus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programmable vacuum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oven</a:t>
            </a:r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to 400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sym typeface="Symbol"/>
              </a:rPr>
              <a:t>C</a:t>
            </a:r>
            <a:endParaRPr lang="el-GR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31794" y="3102191"/>
            <a:ext cx="4584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600" b="1" u="sng" dirty="0" err="1" smtClean="0">
                <a:solidFill>
                  <a:schemeClr val="accent2"/>
                </a:solidFill>
                <a:cs typeface="Arial" charset="0"/>
              </a:rPr>
              <a:t>Θερμορεύματα</a:t>
            </a:r>
            <a:r>
              <a:rPr lang="el-GR" sz="1600" b="1" u="sng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l-GR" sz="1600" b="1" u="sng" dirty="0" err="1" smtClean="0">
                <a:solidFill>
                  <a:schemeClr val="accent2"/>
                </a:solidFill>
                <a:cs typeface="Arial" charset="0"/>
              </a:rPr>
              <a:t>Αποπόλωσης</a:t>
            </a:r>
            <a:r>
              <a:rPr lang="el-GR" sz="1600" b="1" u="sng" dirty="0" smtClean="0">
                <a:solidFill>
                  <a:schemeClr val="accent2"/>
                </a:solidFill>
                <a:cs typeface="Arial" charset="0"/>
              </a:rPr>
              <a:t> (ΘΡΑ) – (</a:t>
            </a:r>
            <a:r>
              <a:rPr lang="en-US" sz="1600" b="1" u="sng" dirty="0" smtClean="0">
                <a:solidFill>
                  <a:schemeClr val="accent2"/>
                </a:solidFill>
                <a:cs typeface="Arial" charset="0"/>
              </a:rPr>
              <a:t>TSDC</a:t>
            </a:r>
            <a:r>
              <a:rPr lang="el-GR" sz="1600" b="1" u="sng" dirty="0" smtClean="0">
                <a:solidFill>
                  <a:schemeClr val="accent2"/>
                </a:solidFill>
                <a:cs typeface="Arial" charset="0"/>
              </a:rPr>
              <a:t>)</a:t>
            </a:r>
            <a:endParaRPr lang="en-US" sz="1600" b="1" u="sng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45716" y="3513667"/>
            <a:ext cx="19128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600" b="1" u="sng" dirty="0" smtClean="0">
                <a:solidFill>
                  <a:srgbClr val="0000FF"/>
                </a:solidFill>
                <a:cs typeface="Arial" charset="0"/>
              </a:rPr>
              <a:t>Θερμική ανάλυση</a:t>
            </a:r>
            <a:endParaRPr lang="en-US" sz="1600" b="1" u="sng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91059" y="3949672"/>
            <a:ext cx="86869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400" u="sng" dirty="0" smtClean="0">
                <a:cs typeface="Arial" charset="0"/>
              </a:rPr>
              <a:t>Θερμιδόμετρα</a:t>
            </a:r>
            <a:r>
              <a:rPr lang="el-GR" sz="1400" dirty="0" smtClean="0">
                <a:cs typeface="Arial" charset="0"/>
              </a:rPr>
              <a:t> Διαφορικής Θερμιδομετρίας Σάρωσης (ΔΘΣ)</a:t>
            </a:r>
            <a:r>
              <a:rPr lang="en-US" sz="1400" dirty="0" smtClean="0">
                <a:cs typeface="Arial" charset="0"/>
              </a:rPr>
              <a:t>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(Q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Q20 TA Instruments,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Pyris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Perkin Elmer)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9526" y="4265916"/>
            <a:ext cx="79314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400" dirty="0" smtClean="0">
                <a:cs typeface="Arial" charset="0"/>
              </a:rPr>
              <a:t>Διάταξη μέτρησης </a:t>
            </a:r>
            <a:r>
              <a:rPr lang="el-GR" sz="1400" u="sng" dirty="0" smtClean="0">
                <a:cs typeface="Arial" charset="0"/>
              </a:rPr>
              <a:t>θερμικής αγωγιμότητας</a:t>
            </a:r>
            <a:r>
              <a:rPr lang="el-GR" sz="1400" dirty="0" smtClean="0">
                <a:cs typeface="Arial" charset="0"/>
              </a:rPr>
              <a:t>/θερμικής </a:t>
            </a:r>
            <a:r>
              <a:rPr lang="el-GR" sz="1400" dirty="0" err="1" smtClean="0">
                <a:cs typeface="Arial" charset="0"/>
              </a:rPr>
              <a:t>διαχυτότητας</a:t>
            </a:r>
            <a:r>
              <a:rPr lang="en-US" sz="1400" dirty="0">
                <a:cs typeface="Arial" charset="0"/>
              </a:rPr>
              <a:t>  </a:t>
            </a:r>
            <a:r>
              <a:rPr lang="en-US" sz="1400" dirty="0" smtClean="0">
                <a:cs typeface="Arial" charset="0"/>
              </a:rPr>
              <a:t>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LFA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467 Hyper Flash,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Netzsch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82592" y="4756691"/>
            <a:ext cx="5508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600" b="1" u="sng" dirty="0" smtClean="0">
                <a:solidFill>
                  <a:srgbClr val="00B050"/>
                </a:solidFill>
                <a:cs typeface="Arial" charset="0"/>
              </a:rPr>
              <a:t>Ρόφηση/Διάχυση νερού και άλλων πτητικών ενώσεων</a:t>
            </a:r>
            <a:endParaRPr lang="en-US" sz="1600" b="1" u="sng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31283" y="5141184"/>
            <a:ext cx="2753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VTI-SA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plus 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TA Sorption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Analyser</a:t>
            </a:r>
            <a:endParaRPr lang="el-GR" sz="1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51849" y="5459597"/>
            <a:ext cx="30043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IGAsorp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apparatus (Hidden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Isochema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0191" y="60197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+</a:t>
            </a:r>
            <a:endParaRPr lang="el-GR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358474" y="6019791"/>
            <a:ext cx="5523115" cy="523220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1400" dirty="0" smtClean="0"/>
              <a:t>Διάφορες διατάξεις σύνθεσης πολυμερών και εγκλιματισμού υλικών</a:t>
            </a:r>
          </a:p>
          <a:p>
            <a:pPr algn="ctr"/>
            <a:r>
              <a:rPr lang="el-GR" sz="1400" b="1" dirty="0" smtClean="0"/>
              <a:t>(χημείο, φούρνοι, ζυγοί, μηχ. αναδευτήρες,…) </a:t>
            </a:r>
            <a:endParaRPr lang="el-GR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533" y="143932"/>
            <a:ext cx="799347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/>
              <a:t>Εξοπλισμός που αναπτύσσεται/θα αναπτυχθεί στο </a:t>
            </a:r>
            <a:r>
              <a:rPr lang="el-GR" sz="1400" b="1" i="1" dirty="0" smtClean="0"/>
              <a:t>Εργαστήρι</a:t>
            </a:r>
            <a:r>
              <a:rPr lang="en-US" sz="1400" b="1" i="1" dirty="0" smtClean="0"/>
              <a:t>o</a:t>
            </a:r>
            <a:r>
              <a:rPr lang="el-GR" sz="1400" b="1" i="1" dirty="0" smtClean="0"/>
              <a:t> Μελέτης Βλαβών </a:t>
            </a:r>
            <a:r>
              <a:rPr lang="en-US" sz="1400" b="1" i="1" dirty="0" smtClean="0"/>
              <a:t>DNA</a:t>
            </a:r>
            <a:endParaRPr lang="en-US" sz="1400" dirty="0" smtClean="0"/>
          </a:p>
          <a:p>
            <a:endParaRPr lang="en-US" sz="1400" b="1" i="1" dirty="0"/>
          </a:p>
          <a:p>
            <a:r>
              <a:rPr lang="el-GR" sz="1400" b="1" dirty="0" smtClean="0"/>
              <a:t>Θα αναπτυχθεί πλήρες εργαστήριο για την ανάλυση βλαβών </a:t>
            </a:r>
            <a:r>
              <a:rPr lang="en-US" sz="1400" b="1" dirty="0" smtClean="0"/>
              <a:t>DNA </a:t>
            </a:r>
            <a:r>
              <a:rPr lang="el-GR" sz="1400" b="1" dirty="0" smtClean="0"/>
              <a:t>σε κύτταρα (Γραφείο 112) </a:t>
            </a:r>
          </a:p>
          <a:p>
            <a:endParaRPr lang="el-GR" sz="1400" b="1" dirty="0" smtClean="0"/>
          </a:p>
          <a:p>
            <a:endParaRPr lang="en-US" sz="1400" b="1" dirty="0"/>
          </a:p>
          <a:p>
            <a:r>
              <a:rPr lang="el-GR" sz="1400" b="1" dirty="0" smtClean="0"/>
              <a:t>1. Μέσω προηγμένων τεχνικών </a:t>
            </a:r>
            <a:r>
              <a:rPr lang="el-GR" sz="1400" b="1" dirty="0" err="1" smtClean="0"/>
              <a:t>ηλεκτροφόρησης</a:t>
            </a:r>
            <a:endParaRPr lang="el-GR" sz="1400" b="1" dirty="0" smtClean="0"/>
          </a:p>
          <a:p>
            <a:endParaRPr lang="el-GR" sz="1400" b="1" dirty="0"/>
          </a:p>
          <a:p>
            <a:endParaRPr lang="el-GR" sz="1400" b="1" dirty="0"/>
          </a:p>
          <a:p>
            <a:r>
              <a:rPr lang="el-GR" sz="1400" b="1" dirty="0" smtClean="0"/>
              <a:t>2. </a:t>
            </a:r>
            <a:r>
              <a:rPr lang="el-GR" sz="1400" b="1" dirty="0" err="1" smtClean="0"/>
              <a:t>Κυτταροκαλιέργειας</a:t>
            </a:r>
            <a:r>
              <a:rPr lang="el-GR" sz="1400" b="1" dirty="0" smtClean="0"/>
              <a:t> </a:t>
            </a:r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l-GR" sz="1400" b="1" dirty="0" smtClean="0"/>
          </a:p>
          <a:p>
            <a:endParaRPr lang="el-GR" sz="1400" b="1" dirty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l-GR" sz="1400" b="1" dirty="0" smtClean="0"/>
          </a:p>
          <a:p>
            <a:endParaRPr lang="el-GR" sz="1400" b="1" dirty="0"/>
          </a:p>
          <a:p>
            <a:r>
              <a:rPr lang="el-GR" sz="1400" b="1" dirty="0" smtClean="0"/>
              <a:t>3. Μικροσκοπίας φθορισμού</a:t>
            </a:r>
            <a:r>
              <a:rPr lang="en-US" sz="1400" b="1" dirty="0" smtClean="0"/>
              <a:t> </a:t>
            </a:r>
            <a:r>
              <a:rPr lang="el-GR" sz="1400" b="1" dirty="0" smtClean="0"/>
              <a:t>και</a:t>
            </a:r>
            <a:r>
              <a:rPr lang="en-US" sz="1400" b="1" dirty="0" smtClean="0"/>
              <a:t> </a:t>
            </a:r>
            <a:r>
              <a:rPr lang="el-GR" sz="1400" b="1" dirty="0" smtClean="0"/>
              <a:t>οπτικής μικροσκοπίας</a:t>
            </a:r>
          </a:p>
          <a:p>
            <a:endParaRPr lang="el-GR" sz="1400" b="1" dirty="0"/>
          </a:p>
          <a:p>
            <a:r>
              <a:rPr lang="el-GR" sz="1400" b="1" dirty="0" smtClean="0"/>
              <a:t>3. Διηλεκτρικής φασματοσκοπίας</a:t>
            </a:r>
          </a:p>
          <a:p>
            <a:endParaRPr lang="el-GR" sz="1400" b="1" dirty="0"/>
          </a:p>
          <a:p>
            <a:endParaRPr lang="el-GR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518" y="2396531"/>
            <a:ext cx="1951211" cy="1463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5321" y="3285236"/>
            <a:ext cx="2182946" cy="1637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1549" y="932534"/>
            <a:ext cx="1959334" cy="1726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1" y="4837679"/>
            <a:ext cx="2194200" cy="1744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761" y="1484132"/>
            <a:ext cx="1905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36" y="233500"/>
            <a:ext cx="7886700" cy="537791"/>
          </a:xfrm>
        </p:spPr>
        <p:txBody>
          <a:bodyPr>
            <a:normAutofit fontScale="90000"/>
          </a:bodyPr>
          <a:lstStyle/>
          <a:p>
            <a:r>
              <a:rPr lang="el-GR" sz="2700" b="1" dirty="0" smtClean="0"/>
              <a:t>Προβλέποντας την υπερθερμία σε όγκο</a:t>
            </a:r>
            <a:r>
              <a:rPr lang="en-US" sz="2700" b="1" dirty="0" smtClean="0"/>
              <a:t> </a:t>
            </a:r>
            <a:r>
              <a:rPr lang="el-GR" sz="2700" b="1" dirty="0" smtClean="0"/>
              <a:t>μέσω </a:t>
            </a:r>
            <a:r>
              <a:rPr lang="el-GR" sz="2700" b="1" dirty="0" err="1" smtClean="0"/>
              <a:t>νανοσωματιδίων</a:t>
            </a:r>
            <a:r>
              <a:rPr lang="el-GR" sz="2700" b="1" dirty="0" smtClean="0"/>
              <a:t> χρυσού με προσομοίωση</a:t>
            </a:r>
            <a:r>
              <a:rPr lang="en-US" sz="2700" b="1" dirty="0" smtClean="0"/>
              <a:t>:</a:t>
            </a:r>
            <a:endParaRPr lang="el-GR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85" y="1373215"/>
            <a:ext cx="8739231" cy="3865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                                                                                                                        </a:t>
            </a:r>
            <a:endParaRPr lang="el-GR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3" y="1609440"/>
            <a:ext cx="3943610" cy="3628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11" y="1702861"/>
            <a:ext cx="3473867" cy="3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3" y="1542951"/>
            <a:ext cx="5322194" cy="3847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79" y="170336"/>
            <a:ext cx="9203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Complex DNA damage foci localization patterns and characteristics</a:t>
            </a:r>
          </a:p>
          <a:p>
            <a:r>
              <a:rPr lang="en-US" sz="2000" b="1" dirty="0">
                <a:latin typeface="Calibri" panose="020F0502020204030204" pitchFamily="34" charset="0"/>
              </a:rPr>
              <a:t>A collaboration with Prof. </a:t>
            </a:r>
            <a:r>
              <a:rPr lang="en-US" sz="2000" b="1" dirty="0" err="1">
                <a:latin typeface="Calibri" panose="020F0502020204030204" pitchFamily="34" charset="0"/>
              </a:rPr>
              <a:t>Iliakis</a:t>
            </a:r>
            <a:r>
              <a:rPr lang="en-US" sz="2000" b="1" dirty="0">
                <a:latin typeface="Calibri" panose="020F0502020204030204" pitchFamily="34" charset="0"/>
              </a:rPr>
              <a:t> and Dr. </a:t>
            </a:r>
            <a:r>
              <a:rPr lang="en-US" sz="2000" b="1" dirty="0" err="1">
                <a:latin typeface="Calibri" panose="020F0502020204030204" pitchFamily="34" charset="0"/>
              </a:rPr>
              <a:t>Hellweg</a:t>
            </a:r>
            <a:r>
              <a:rPr lang="en-US" sz="2000" b="1" dirty="0">
                <a:latin typeface="Calibri" panose="020F0502020204030204" pitchFamily="34" charset="0"/>
              </a:rPr>
              <a:t>, Germany, Dr. Olga Martin, Australia</a:t>
            </a:r>
            <a:endParaRPr lang="el-GR" sz="20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1567" y="1623742"/>
            <a:ext cx="2797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Colocalization of APE1 (green) and 53</a:t>
            </a:r>
            <a:r>
              <a:rPr lang="el-GR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Β</a:t>
            </a: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P1 (red) foci on A549 cells exposed to Micro-</a:t>
            </a:r>
            <a:r>
              <a:rPr lang="en-US" sz="135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Léman</a:t>
            </a:r>
            <a:r>
              <a:rPr lang="en-US" sz="1350" dirty="0">
                <a:latin typeface="Calibri" panose="020F0502020204030204" pitchFamily="34" charset="0"/>
                <a:ea typeface="Times New Roman" panose="02020603050405020304" pitchFamily="18" charset="0"/>
              </a:rPr>
              <a:t> collimated X-rays, 10 min after irradiation .</a:t>
            </a:r>
            <a:endParaRPr lang="el-GR" sz="1350" dirty="0"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97762" y="1563832"/>
            <a:ext cx="2827949" cy="3709744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88643" y="1548334"/>
            <a:ext cx="2630132" cy="3311178"/>
          </a:xfrm>
          <a:prstGeom prst="line">
            <a:avLst/>
          </a:prstGeom>
          <a:ln w="571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7918" y="5395808"/>
            <a:ext cx="889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Measurement of complex DNA damage induction and repair in human cellular systems after exposure to ionizing radiations of varying linear energy transfer (LET).</a:t>
            </a:r>
          </a:p>
          <a:p>
            <a:r>
              <a:rPr lang="en-US" sz="1200" b="1" dirty="0" err="1">
                <a:latin typeface="Calibri" panose="020F0502020204030204" pitchFamily="34" charset="0"/>
              </a:rPr>
              <a:t>Nikitaki</a:t>
            </a:r>
            <a:r>
              <a:rPr lang="en-US" sz="1200" dirty="0">
                <a:latin typeface="Calibri" panose="020F0502020204030204" pitchFamily="34" charset="0"/>
              </a:rPr>
              <a:t> Z, </a:t>
            </a:r>
            <a:r>
              <a:rPr lang="en-US" sz="1200" dirty="0" err="1">
                <a:latin typeface="Calibri" panose="020F0502020204030204" pitchFamily="34" charset="0"/>
              </a:rPr>
              <a:t>Nikolov</a:t>
            </a:r>
            <a:r>
              <a:rPr lang="en-US" sz="1200" dirty="0">
                <a:latin typeface="Calibri" panose="020F0502020204030204" pitchFamily="34" charset="0"/>
              </a:rPr>
              <a:t> V, </a:t>
            </a:r>
            <a:r>
              <a:rPr lang="en-US" sz="1200" dirty="0" err="1">
                <a:latin typeface="Calibri" panose="020F0502020204030204" pitchFamily="34" charset="0"/>
              </a:rPr>
              <a:t>Mavragani</a:t>
            </a:r>
            <a:r>
              <a:rPr lang="en-US" sz="1200" dirty="0">
                <a:latin typeface="Calibri" panose="020F0502020204030204" pitchFamily="34" charset="0"/>
              </a:rPr>
              <a:t> IV, </a:t>
            </a:r>
            <a:r>
              <a:rPr lang="en-US" sz="1200" dirty="0" err="1">
                <a:latin typeface="Calibri" panose="020F0502020204030204" pitchFamily="34" charset="0"/>
              </a:rPr>
              <a:t>Mladenov</a:t>
            </a:r>
            <a:r>
              <a:rPr lang="en-US" sz="1200" dirty="0">
                <a:latin typeface="Calibri" panose="020F0502020204030204" pitchFamily="34" charset="0"/>
              </a:rPr>
              <a:t> E, </a:t>
            </a:r>
            <a:r>
              <a:rPr lang="en-US" sz="1200" dirty="0" err="1">
                <a:latin typeface="Calibri" panose="020F0502020204030204" pitchFamily="34" charset="0"/>
              </a:rPr>
              <a:t>Mangelis</a:t>
            </a:r>
            <a:r>
              <a:rPr lang="en-US" sz="1200" dirty="0">
                <a:latin typeface="Calibri" panose="020F0502020204030204" pitchFamily="34" charset="0"/>
              </a:rPr>
              <a:t> A, </a:t>
            </a:r>
            <a:r>
              <a:rPr lang="en-US" sz="1200" dirty="0" err="1">
                <a:latin typeface="Calibri" panose="020F0502020204030204" pitchFamily="34" charset="0"/>
              </a:rPr>
              <a:t>Laskaratou</a:t>
            </a:r>
            <a:r>
              <a:rPr lang="en-US" sz="1200" dirty="0">
                <a:latin typeface="Calibri" panose="020F0502020204030204" pitchFamily="34" charset="0"/>
              </a:rPr>
              <a:t> DA, </a:t>
            </a:r>
            <a:r>
              <a:rPr lang="en-US" sz="1200" dirty="0" err="1">
                <a:latin typeface="Calibri" panose="020F0502020204030204" pitchFamily="34" charset="0"/>
              </a:rPr>
              <a:t>Fragkoulis</a:t>
            </a:r>
            <a:r>
              <a:rPr lang="en-US" sz="1200" dirty="0">
                <a:latin typeface="Calibri" panose="020F0502020204030204" pitchFamily="34" charset="0"/>
              </a:rPr>
              <a:t> GI, </a:t>
            </a:r>
            <a:r>
              <a:rPr lang="en-US" sz="1200" dirty="0" err="1">
                <a:latin typeface="Calibri" panose="020F0502020204030204" pitchFamily="34" charset="0"/>
              </a:rPr>
              <a:t>Hellweg</a:t>
            </a:r>
            <a:r>
              <a:rPr lang="en-US" sz="1200" dirty="0">
                <a:latin typeface="Calibri" panose="020F0502020204030204" pitchFamily="34" charset="0"/>
              </a:rPr>
              <a:t> CE, Martin OA, </a:t>
            </a:r>
            <a:r>
              <a:rPr lang="en-US" sz="1200" dirty="0" err="1">
                <a:latin typeface="Calibri" panose="020F0502020204030204" pitchFamily="34" charset="0"/>
              </a:rPr>
              <a:t>Emfietzoglou</a:t>
            </a:r>
            <a:r>
              <a:rPr lang="en-US" sz="1200" dirty="0">
                <a:latin typeface="Calibri" panose="020F0502020204030204" pitchFamily="34" charset="0"/>
              </a:rPr>
              <a:t> D, </a:t>
            </a:r>
            <a:r>
              <a:rPr lang="en-US" sz="1200" dirty="0" err="1">
                <a:latin typeface="Calibri" panose="020F0502020204030204" pitchFamily="34" charset="0"/>
              </a:rPr>
              <a:t>Hatzi</a:t>
            </a:r>
            <a:r>
              <a:rPr lang="en-US" sz="1200" dirty="0">
                <a:latin typeface="Calibri" panose="020F0502020204030204" pitchFamily="34" charset="0"/>
              </a:rPr>
              <a:t> VI, </a:t>
            </a:r>
            <a:r>
              <a:rPr lang="en-US" sz="1200" dirty="0" err="1">
                <a:latin typeface="Calibri" panose="020F0502020204030204" pitchFamily="34" charset="0"/>
              </a:rPr>
              <a:t>Terzoudi</a:t>
            </a:r>
            <a:r>
              <a:rPr lang="en-US" sz="1200" dirty="0">
                <a:latin typeface="Calibri" panose="020F0502020204030204" pitchFamily="34" charset="0"/>
              </a:rPr>
              <a:t> GI, </a:t>
            </a:r>
            <a:r>
              <a:rPr lang="en-US" sz="1200" dirty="0" err="1">
                <a:latin typeface="Calibri" panose="020F0502020204030204" pitchFamily="34" charset="0"/>
              </a:rPr>
              <a:t>Iliakis</a:t>
            </a:r>
            <a:r>
              <a:rPr lang="en-US" sz="1200" dirty="0">
                <a:latin typeface="Calibri" panose="020F0502020204030204" pitchFamily="34" charset="0"/>
              </a:rPr>
              <a:t> G, </a:t>
            </a:r>
            <a:r>
              <a:rPr lang="en-US" sz="1200" dirty="0" err="1">
                <a:latin typeface="Calibri" panose="020F0502020204030204" pitchFamily="34" charset="0"/>
              </a:rPr>
              <a:t>Georgakilas</a:t>
            </a:r>
            <a:r>
              <a:rPr lang="en-US" sz="1200" dirty="0">
                <a:latin typeface="Calibri" panose="020F0502020204030204" pitchFamily="34" charset="0"/>
              </a:rPr>
              <a:t> AG. </a:t>
            </a:r>
            <a:r>
              <a:rPr lang="en-US" sz="1200" i="1" dirty="0">
                <a:latin typeface="Calibri" panose="020F0502020204030204" pitchFamily="34" charset="0"/>
              </a:rPr>
              <a:t>Free </a:t>
            </a:r>
            <a:r>
              <a:rPr lang="en-US" sz="1200" i="1" dirty="0" err="1">
                <a:latin typeface="Calibri" panose="020F0502020204030204" pitchFamily="34" charset="0"/>
              </a:rPr>
              <a:t>Radic</a:t>
            </a:r>
            <a:r>
              <a:rPr lang="en-US" sz="1200" i="1" dirty="0">
                <a:latin typeface="Calibri" panose="020F0502020204030204" pitchFamily="34" charset="0"/>
              </a:rPr>
              <a:t> Res</a:t>
            </a:r>
            <a:r>
              <a:rPr lang="en-US" sz="1200" dirty="0">
                <a:latin typeface="Calibri" panose="020F0502020204030204" pitchFamily="34" charset="0"/>
              </a:rPr>
              <a:t>. 2016 Nov;50(sup1):S64-S78.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874" y="6248177"/>
            <a:ext cx="1271126" cy="5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jms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47" y="77039"/>
            <a:ext cx="2093308" cy="5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57" y="940617"/>
            <a:ext cx="7114213" cy="41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2530" y="-717143"/>
            <a:ext cx="157989" cy="52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2530" y="790189"/>
            <a:ext cx="157989" cy="52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63069" y="187740"/>
            <a:ext cx="2704418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GRAPHICAL ABSTRACT</a:t>
            </a:r>
            <a:endParaRPr lang="el-GR" altLang="el-GR" sz="20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l-GR" sz="2000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795" y="5190402"/>
            <a:ext cx="8976575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alt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the use of Broadband Dielectric Spectroscopy (BDS) towards the measurement of biophysical and structural changes in mammalian tissues after exposure to radiations (Ionizing radiation-IR or non-IR) or growing tumors-induced stress.  </a:t>
            </a:r>
            <a:r>
              <a:rPr lang="el-GR" alt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  <a:r>
              <a:rPr lang="el-GR" alt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l-GR" alt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el-GR" alt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</a:t>
            </a:r>
            <a:r>
              <a:rPr lang="el-GR" alt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l-GR" alt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</a:t>
            </a:r>
            <a:r>
              <a:rPr lang="el-GR" alt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obtained</a:t>
            </a:r>
            <a:r>
              <a:rPr lang="el-GR" alt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l-GR" alt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Pixabay</a:t>
            </a:r>
            <a:r>
              <a:rPr lang="el-GR" alt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l-GR" alt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released</a:t>
            </a:r>
            <a:r>
              <a:rPr lang="el-GR" alt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el-GR" alt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r>
              <a:rPr lang="el-GR" alt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lang="el-GR" alt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CC0.</a:t>
            </a:r>
            <a:endParaRPr lang="el-GR" altLang="el-GR" sz="1400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altLang="el-GR" sz="14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95" y="68476"/>
            <a:ext cx="4095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Χρήση Διηλεκτρικής Φασματοσκοπίας για ανάλυση βλαβών σε ιστούς ανθρώπου και ζώων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05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883</Words>
  <Application>Microsoft Office PowerPoint</Application>
  <PresentationFormat>On-screen Show (4:3)</PresentationFormat>
  <Paragraphs>144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Georgia</vt:lpstr>
      <vt:lpstr>Palatino Linotype</vt:lpstr>
      <vt:lpstr>Symbol</vt:lpstr>
      <vt:lpstr>Tahoma</vt:lpstr>
      <vt:lpstr>Times New Roman</vt:lpstr>
      <vt:lpstr>Default Design</vt:lpstr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Προβλέποντας την υπερθερμία σε όγκο μέσω νανοσωματιδίων χρυσού με προσομοίωση:</vt:lpstr>
      <vt:lpstr>PowerPoint Presentation</vt:lpstr>
      <vt:lpstr>PowerPoint Presentation</vt:lpstr>
      <vt:lpstr>Προσομοιώνοντας την επίδραση της ιοντίζουσας ακτινοβολίας με Monte Carlo</vt:lpstr>
      <vt:lpstr>   </vt:lpstr>
    </vt:vector>
  </TitlesOfParts>
  <Company>ntua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ndt</dc:creator>
  <cp:lastModifiedBy>Microsoft account</cp:lastModifiedBy>
  <cp:revision>144</cp:revision>
  <dcterms:created xsi:type="dcterms:W3CDTF">2009-12-01T12:58:44Z</dcterms:created>
  <dcterms:modified xsi:type="dcterms:W3CDTF">2023-06-08T10:00:10Z</dcterms:modified>
</cp:coreProperties>
</file>